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6" r:id="rId31"/>
    <p:sldId id="288" r:id="rId32"/>
    <p:sldId id="292" r:id="rId33"/>
    <p:sldId id="289" r:id="rId34"/>
    <p:sldId id="290" r:id="rId35"/>
    <p:sldId id="287" r:id="rId36"/>
  </p:sldIdLst>
  <p:sldSz cx="12192000" cy="6858000"/>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p:cViewPr varScale="1">
        <p:scale>
          <a:sx n="81" d="100"/>
          <a:sy n="81" d="100"/>
        </p:scale>
        <p:origin x="108" y="17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1524000" y="1122363"/>
            <a:ext cx="9144000" cy="2387600"/>
          </a:xfrm>
        </p:spPr>
        <p:txBody>
          <a:bodyPr anchor="b"/>
          <a:lstStyle>
            <a:lvl1pPr algn="ctr">
              <a:defRPr sz="6000"/>
            </a:lvl1pPr>
          </a:lstStyle>
          <a:p>
            <a:r>
              <a:rPr lang="hu-HU" smtClean="0"/>
              <a:t>Mintacím szerkesztése</a:t>
            </a:r>
            <a:endParaRPr lang="hu-HU"/>
          </a:p>
        </p:txBody>
      </p:sp>
      <p:sp>
        <p:nvSpPr>
          <p:cNvPr id="3" name="Alcím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smtClean="0"/>
              <a:t>Kattintson ide az alcím mintájának szerkesztéséhez</a:t>
            </a:r>
            <a:endParaRPr lang="hu-HU"/>
          </a:p>
        </p:txBody>
      </p:sp>
      <p:sp>
        <p:nvSpPr>
          <p:cNvPr id="4" name="Dátum helye 3"/>
          <p:cNvSpPr>
            <a:spLocks noGrp="1"/>
          </p:cNvSpPr>
          <p:nvPr>
            <p:ph type="dt" sz="half" idx="10"/>
          </p:nvPr>
        </p:nvSpPr>
        <p:spPr/>
        <p:txBody>
          <a:bodyPr/>
          <a:lstStyle/>
          <a:p>
            <a:fld id="{A8BEE412-EB72-4318-8CCB-0D16CA1B4AD7}" type="datetimeFigureOut">
              <a:rPr lang="hu-HU" smtClean="0"/>
              <a:t>2018.02.08.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3757893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A8BEE412-EB72-4318-8CCB-0D16CA1B4AD7}" type="datetimeFigureOut">
              <a:rPr lang="hu-HU" smtClean="0"/>
              <a:t>2018.02.08.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2097062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31850" y="1709738"/>
            <a:ext cx="10515600" cy="2852737"/>
          </a:xfrm>
        </p:spPr>
        <p:txBody>
          <a:bodyPr anchor="b"/>
          <a:lstStyle>
            <a:lvl1pPr>
              <a:defRPr sz="6000"/>
            </a:lvl1pPr>
          </a:lstStyle>
          <a:p>
            <a:r>
              <a:rPr lang="hu-HU" smtClean="0"/>
              <a:t>Mintacím szerkesztése</a:t>
            </a:r>
            <a:endParaRPr lang="hu-HU"/>
          </a:p>
        </p:txBody>
      </p:sp>
      <p:sp>
        <p:nvSpPr>
          <p:cNvPr id="3" name="Szöveg hely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A8BEE412-EB72-4318-8CCB-0D16CA1B4AD7}" type="datetimeFigureOut">
              <a:rPr lang="hu-HU" smtClean="0"/>
              <a:t>2018.02.08.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3505986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838200" y="1825625"/>
            <a:ext cx="5181600" cy="435133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6172200" y="1825625"/>
            <a:ext cx="5181600" cy="435133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fld id="{A8BEE412-EB72-4318-8CCB-0D16CA1B4AD7}" type="datetimeFigureOut">
              <a:rPr lang="hu-HU" smtClean="0"/>
              <a:t>2018.02.08.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1253431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839788" y="365125"/>
            <a:ext cx="10515600" cy="1325563"/>
          </a:xfrm>
        </p:spPr>
        <p:txBody>
          <a:bodyPr/>
          <a:lstStyle/>
          <a:p>
            <a:r>
              <a:rPr lang="hu-HU" smtClean="0"/>
              <a:t>Mintacím szerkesztése</a:t>
            </a:r>
            <a:endParaRPr lang="hu-HU"/>
          </a:p>
        </p:txBody>
      </p:sp>
      <p:sp>
        <p:nvSpPr>
          <p:cNvPr id="3" name="Szöveg hely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839788" y="2505075"/>
            <a:ext cx="5157787" cy="368458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6172200" y="2505075"/>
            <a:ext cx="5183188" cy="368458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fld id="{A8BEE412-EB72-4318-8CCB-0D16CA1B4AD7}" type="datetimeFigureOut">
              <a:rPr lang="hu-HU" smtClean="0"/>
              <a:t>2018.02.08.</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121153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fld id="{A8BEE412-EB72-4318-8CCB-0D16CA1B4AD7}" type="datetimeFigureOut">
              <a:rPr lang="hu-HU" smtClean="0"/>
              <a:t>2018.02.08.</a:t>
            </a:fld>
            <a:endParaRPr lang="hu-HU"/>
          </a:p>
        </p:txBody>
      </p:sp>
      <p:sp>
        <p:nvSpPr>
          <p:cNvPr id="4" name="Élőláb helye 3"/>
          <p:cNvSpPr>
            <a:spLocks noGrp="1"/>
          </p:cNvSpPr>
          <p:nvPr>
            <p:ph type="ftr" sz="quarter" idx="11"/>
          </p:nvPr>
        </p:nvSpPr>
        <p:spPr/>
        <p:txBody>
          <a:bodyPr/>
          <a:lstStyle/>
          <a:p>
            <a:endParaRPr lang="hu-HU"/>
          </a:p>
        </p:txBody>
      </p:sp>
      <p:sp>
        <p:nvSpPr>
          <p:cNvPr id="5" name="Dia számának helye 4"/>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3935388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A8BEE412-EB72-4318-8CCB-0D16CA1B4AD7}" type="datetimeFigureOut">
              <a:rPr lang="hu-HU" smtClean="0"/>
              <a:t>2018.02.08.</a:t>
            </a:fld>
            <a:endParaRPr lang="hu-HU"/>
          </a:p>
        </p:txBody>
      </p:sp>
      <p:sp>
        <p:nvSpPr>
          <p:cNvPr id="3" name="Élőláb helye 2"/>
          <p:cNvSpPr>
            <a:spLocks noGrp="1"/>
          </p:cNvSpPr>
          <p:nvPr>
            <p:ph type="ftr" sz="quarter" idx="11"/>
          </p:nvPr>
        </p:nvSpPr>
        <p:spPr/>
        <p:txBody>
          <a:bodyPr/>
          <a:lstStyle/>
          <a:p>
            <a:endParaRPr lang="hu-HU"/>
          </a:p>
        </p:txBody>
      </p:sp>
      <p:sp>
        <p:nvSpPr>
          <p:cNvPr id="4" name="Dia számának helye 3"/>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4065580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839788" y="457200"/>
            <a:ext cx="3932237" cy="1600200"/>
          </a:xfrm>
        </p:spPr>
        <p:txBody>
          <a:bodyPr anchor="b"/>
          <a:lstStyle>
            <a:lvl1pPr>
              <a:defRPr sz="3200"/>
            </a:lvl1pPr>
          </a:lstStyle>
          <a:p>
            <a:r>
              <a:rPr lang="hu-HU" smtClean="0"/>
              <a:t>Mintacím szerkesztése</a:t>
            </a:r>
            <a:endParaRPr lang="hu-HU"/>
          </a:p>
        </p:txBody>
      </p:sp>
      <p:sp>
        <p:nvSpPr>
          <p:cNvPr id="3" name="Tartalom helye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átum helye 4"/>
          <p:cNvSpPr>
            <a:spLocks noGrp="1"/>
          </p:cNvSpPr>
          <p:nvPr>
            <p:ph type="dt" sz="half" idx="10"/>
          </p:nvPr>
        </p:nvSpPr>
        <p:spPr/>
        <p:txBody>
          <a:bodyPr/>
          <a:lstStyle/>
          <a:p>
            <a:fld id="{A8BEE412-EB72-4318-8CCB-0D16CA1B4AD7}" type="datetimeFigureOut">
              <a:rPr lang="hu-HU" smtClean="0"/>
              <a:t>2018.02.08.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2879311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839788" y="457200"/>
            <a:ext cx="3932237" cy="1600200"/>
          </a:xfrm>
        </p:spPr>
        <p:txBody>
          <a:bodyPr anchor="b"/>
          <a:lstStyle>
            <a:lvl1pPr>
              <a:defRPr sz="3200"/>
            </a:lvl1pPr>
          </a:lstStyle>
          <a:p>
            <a:r>
              <a:rPr lang="hu-HU" smtClean="0"/>
              <a:t>Mintacím szerkesztése</a:t>
            </a:r>
            <a:endParaRPr lang="hu-HU"/>
          </a:p>
        </p:txBody>
      </p:sp>
      <p:sp>
        <p:nvSpPr>
          <p:cNvPr id="3" name="Kép hely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átum helye 4"/>
          <p:cNvSpPr>
            <a:spLocks noGrp="1"/>
          </p:cNvSpPr>
          <p:nvPr>
            <p:ph type="dt" sz="half" idx="10"/>
          </p:nvPr>
        </p:nvSpPr>
        <p:spPr/>
        <p:txBody>
          <a:bodyPr/>
          <a:lstStyle/>
          <a:p>
            <a:fld id="{A8BEE412-EB72-4318-8CCB-0D16CA1B4AD7}" type="datetimeFigureOut">
              <a:rPr lang="hu-HU" smtClean="0"/>
              <a:t>2018.02.08.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3247250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A8BEE412-EB72-4318-8CCB-0D16CA1B4AD7}" type="datetimeFigureOut">
              <a:rPr lang="hu-HU" smtClean="0"/>
              <a:t>2018.02.08.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2552421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8724900" y="365125"/>
            <a:ext cx="2628900" cy="5811838"/>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838200" y="365125"/>
            <a:ext cx="7734300" cy="5811838"/>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A8BEE412-EB72-4318-8CCB-0D16CA1B4AD7}" type="datetimeFigureOut">
              <a:rPr lang="hu-HU" smtClean="0"/>
              <a:t>2018.02.08.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9096BE4-56A9-42B4-A403-705E08C1248E}" type="slidenum">
              <a:rPr lang="hu-HU" smtClean="0"/>
              <a:t>‹#›</a:t>
            </a:fld>
            <a:endParaRPr lang="hu-HU"/>
          </a:p>
        </p:txBody>
      </p:sp>
    </p:spTree>
    <p:extLst>
      <p:ext uri="{BB962C8B-B14F-4D97-AF65-F5344CB8AC3E}">
        <p14:creationId xmlns:p14="http://schemas.microsoft.com/office/powerpoint/2010/main" val="1455537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EE412-EB72-4318-8CCB-0D16CA1B4AD7}" type="datetimeFigureOut">
              <a:rPr lang="hu-HU" smtClean="0"/>
              <a:t>2018.02.08.</a:t>
            </a:fld>
            <a:endParaRPr lang="hu-HU"/>
          </a:p>
        </p:txBody>
      </p:sp>
      <p:sp>
        <p:nvSpPr>
          <p:cNvPr id="5" name="Élőláb hely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96BE4-56A9-42B4-A403-705E08C1248E}" type="slidenum">
              <a:rPr lang="hu-HU" smtClean="0"/>
              <a:t>‹#›</a:t>
            </a:fld>
            <a:endParaRPr lang="hu-HU"/>
          </a:p>
        </p:txBody>
      </p:sp>
    </p:spTree>
    <p:extLst>
      <p:ext uri="{BB962C8B-B14F-4D97-AF65-F5344CB8AC3E}">
        <p14:creationId xmlns:p14="http://schemas.microsoft.com/office/powerpoint/2010/main" val="681262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GINOP-322_MTOK_v50v.xlsx"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K&#246;lts&#233;gvet&#233;s_tervez&#337;_gyakornok.xlsx"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GINOP-1.2%20_Kapacitasbovito_palyazatok.pdf"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mailto:palyazat@nyugatpannon.hu" TargetMode="External"/><Relationship Id="rId2" Type="http://schemas.openxmlformats.org/officeDocument/2006/relationships/hyperlink" Target="http://www.nyugatpannon.h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a:xfrm>
            <a:off x="1524000" y="1390649"/>
            <a:ext cx="9144000" cy="2828926"/>
          </a:xfrm>
        </p:spPr>
        <p:txBody>
          <a:bodyPr>
            <a:normAutofit fontScale="90000"/>
          </a:bodyPr>
          <a:lstStyle/>
          <a:p>
            <a:r>
              <a:rPr lang="hu-HU" b="1" dirty="0" smtClean="0"/>
              <a:t/>
            </a:r>
            <a:br>
              <a:rPr lang="hu-HU" b="1" dirty="0" smtClean="0"/>
            </a:br>
            <a:r>
              <a:rPr lang="hu-HU" sz="7300" b="1" dirty="0" smtClean="0"/>
              <a:t>Pályázati fórum</a:t>
            </a:r>
            <a:br>
              <a:rPr lang="hu-HU" sz="7300" b="1" dirty="0" smtClean="0"/>
            </a:br>
            <a:r>
              <a:rPr lang="hu-HU" sz="2800" dirty="0" smtClean="0"/>
              <a:t> </a:t>
            </a:r>
            <a:r>
              <a:rPr lang="hu-HU" dirty="0" smtClean="0"/>
              <a:t/>
            </a:r>
            <a:br>
              <a:rPr lang="hu-HU" dirty="0" smtClean="0"/>
            </a:br>
            <a:r>
              <a:rPr lang="hu-HU" sz="3100" dirty="0" smtClean="0"/>
              <a:t>Vas Megyei Kereskedelmi és Iparkamara</a:t>
            </a:r>
            <a:r>
              <a:rPr lang="hu-HU" sz="3200" dirty="0" smtClean="0"/>
              <a:t/>
            </a:r>
            <a:br>
              <a:rPr lang="hu-HU" sz="3200" dirty="0" smtClean="0"/>
            </a:br>
            <a:endParaRPr lang="hu-HU" sz="3200" dirty="0"/>
          </a:p>
        </p:txBody>
      </p:sp>
      <p:sp>
        <p:nvSpPr>
          <p:cNvPr id="3" name="Alcím 2"/>
          <p:cNvSpPr>
            <a:spLocks noGrp="1"/>
          </p:cNvSpPr>
          <p:nvPr>
            <p:ph type="subTitle" idx="1"/>
          </p:nvPr>
        </p:nvSpPr>
        <p:spPr>
          <a:xfrm>
            <a:off x="1524000" y="3895725"/>
            <a:ext cx="9144000" cy="2374446"/>
          </a:xfrm>
        </p:spPr>
        <p:txBody>
          <a:bodyPr>
            <a:normAutofit fontScale="92500" lnSpcReduction="10000"/>
          </a:bodyPr>
          <a:lstStyle/>
          <a:p>
            <a:endParaRPr lang="hu-HU" dirty="0" smtClean="0"/>
          </a:p>
          <a:p>
            <a:r>
              <a:rPr lang="hu-HU" dirty="0" smtClean="0"/>
              <a:t>Pintér Zsolt</a:t>
            </a:r>
          </a:p>
          <a:p>
            <a:r>
              <a:rPr lang="hu-HU" dirty="0" smtClean="0"/>
              <a:t>Pályázati szakértő, állami pályázatértékelő</a:t>
            </a:r>
            <a:endParaRPr lang="hu-HU" dirty="0" smtClean="0"/>
          </a:p>
          <a:p>
            <a:endParaRPr lang="hu-HU" dirty="0" smtClean="0"/>
          </a:p>
          <a:p>
            <a:r>
              <a:rPr lang="hu-HU" sz="2200" dirty="0" smtClean="0"/>
              <a:t>Szombathely</a:t>
            </a:r>
          </a:p>
          <a:p>
            <a:r>
              <a:rPr lang="hu-HU" sz="2200" dirty="0"/>
              <a:t>2018. február 8.</a:t>
            </a:r>
          </a:p>
        </p:txBody>
      </p:sp>
      <p:pic>
        <p:nvPicPr>
          <p:cNvPr id="4" name="Kép 3"/>
          <p:cNvPicPr>
            <a:picLocks noChangeAspect="1"/>
          </p:cNvPicPr>
          <p:nvPr/>
        </p:nvPicPr>
        <p:blipFill>
          <a:blip r:embed="rId2"/>
          <a:stretch>
            <a:fillRect/>
          </a:stretch>
        </p:blipFill>
        <p:spPr>
          <a:xfrm>
            <a:off x="10094026" y="1390650"/>
            <a:ext cx="1860220" cy="1395165"/>
          </a:xfrm>
          <a:prstGeom prst="rect">
            <a:avLst/>
          </a:prstGeom>
        </p:spPr>
      </p:pic>
    </p:spTree>
    <p:extLst>
      <p:ext uri="{BB962C8B-B14F-4D97-AF65-F5344CB8AC3E}">
        <p14:creationId xmlns:p14="http://schemas.microsoft.com/office/powerpoint/2010/main" val="34895995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676400" y="1191134"/>
            <a:ext cx="10515600" cy="1066291"/>
          </a:xfrm>
        </p:spPr>
        <p:txBody>
          <a:bodyPr>
            <a:noAutofit/>
          </a:bodyPr>
          <a:lstStyle/>
          <a:p>
            <a:pPr algn="ctr"/>
            <a:r>
              <a:rPr lang="hu-HU" sz="2400" b="1" dirty="0" smtClean="0"/>
              <a:t/>
            </a:r>
            <a:br>
              <a:rPr lang="hu-HU" sz="2400" b="1" dirty="0" smtClean="0"/>
            </a:br>
            <a:r>
              <a:rPr lang="hu-HU" sz="2400" b="1" dirty="0" smtClean="0"/>
              <a:t>GINOP-3.2.2-8.2.4-16</a:t>
            </a:r>
            <a:r>
              <a:rPr lang="hu-HU" sz="2400" b="1" dirty="0"/>
              <a:t/>
            </a:r>
            <a:br>
              <a:rPr lang="hu-HU" sz="2400" b="1" dirty="0"/>
            </a:br>
            <a:r>
              <a:rPr lang="hu-HU" sz="2400" b="1" dirty="0"/>
              <a:t>Vállalati komplex infokommunikációs és mobilfejlesztések, felhőalapú online üzleti szolgáltatások terjesztésének </a:t>
            </a:r>
            <a:r>
              <a:rPr lang="hu-HU" sz="2400" b="1" dirty="0" smtClean="0"/>
              <a:t>támogatása</a:t>
            </a:r>
            <a:endParaRPr lang="hu-HU" sz="2400" b="1" dirty="0"/>
          </a:p>
        </p:txBody>
      </p:sp>
      <p:sp>
        <p:nvSpPr>
          <p:cNvPr id="3" name="Tartalom helye 2"/>
          <p:cNvSpPr>
            <a:spLocks noGrp="1"/>
          </p:cNvSpPr>
          <p:nvPr>
            <p:ph sz="half" idx="1"/>
          </p:nvPr>
        </p:nvSpPr>
        <p:spPr>
          <a:xfrm>
            <a:off x="771525" y="2987005"/>
            <a:ext cx="5181600" cy="3475708"/>
          </a:xfrm>
        </p:spPr>
        <p:txBody>
          <a:bodyPr>
            <a:noAutofit/>
          </a:bodyPr>
          <a:lstStyle/>
          <a:p>
            <a:r>
              <a:rPr lang="hu-HU" sz="1600" dirty="0" smtClean="0"/>
              <a:t>1. Vállalati CRM, értékesítés terület;</a:t>
            </a:r>
          </a:p>
          <a:p>
            <a:r>
              <a:rPr lang="hu-HU" sz="1600" dirty="0" smtClean="0"/>
              <a:t>2</a:t>
            </a:r>
            <a:r>
              <a:rPr lang="hu-HU" sz="1600" dirty="0"/>
              <a:t>. Gyártási terület;</a:t>
            </a:r>
          </a:p>
          <a:p>
            <a:r>
              <a:rPr lang="hu-HU" sz="1600" dirty="0"/>
              <a:t>3. Humán erőforrás menedzsment és bérszámfejtés;</a:t>
            </a:r>
          </a:p>
          <a:p>
            <a:r>
              <a:rPr lang="hu-HU" sz="1600" dirty="0"/>
              <a:t>4. Kontrolling és döntéstámogatás;</a:t>
            </a:r>
          </a:p>
          <a:p>
            <a:r>
              <a:rPr lang="hu-HU" sz="1600" dirty="0"/>
              <a:t>5. Beszerzési, logisztikai terület;</a:t>
            </a:r>
          </a:p>
          <a:p>
            <a:r>
              <a:rPr lang="hu-HU" sz="1600" dirty="0"/>
              <a:t>6. Táv- és csoportmunka támogatás;</a:t>
            </a:r>
          </a:p>
          <a:p>
            <a:r>
              <a:rPr lang="hu-HU" sz="1600" dirty="0"/>
              <a:t>7. Pénzügyi, számviteli terület</a:t>
            </a:r>
            <a:r>
              <a:rPr lang="hu-HU" sz="1600" dirty="0" smtClean="0"/>
              <a:t>;</a:t>
            </a:r>
            <a:endParaRPr lang="hu-HU" sz="1600" dirty="0"/>
          </a:p>
        </p:txBody>
      </p:sp>
      <p:sp>
        <p:nvSpPr>
          <p:cNvPr id="5" name="Tartalom helye 4"/>
          <p:cNvSpPr>
            <a:spLocks noGrp="1"/>
          </p:cNvSpPr>
          <p:nvPr>
            <p:ph sz="half" idx="2"/>
          </p:nvPr>
        </p:nvSpPr>
        <p:spPr>
          <a:xfrm>
            <a:off x="6172200" y="2905124"/>
            <a:ext cx="5181600" cy="3629025"/>
          </a:xfrm>
        </p:spPr>
        <p:txBody>
          <a:bodyPr>
            <a:normAutofit fontScale="32500" lnSpcReduction="20000"/>
          </a:bodyPr>
          <a:lstStyle/>
          <a:p>
            <a:r>
              <a:rPr lang="hu-HU" sz="4900" dirty="0"/>
              <a:t>8. Internetes értékesítés (Vállalati webáruház)</a:t>
            </a:r>
          </a:p>
          <a:p>
            <a:r>
              <a:rPr lang="hu-HU" sz="4900" dirty="0"/>
              <a:t>9. Internetes megjelenés (Vállalati portál);</a:t>
            </a:r>
          </a:p>
          <a:p>
            <a:r>
              <a:rPr lang="hu-HU" sz="4900" dirty="0"/>
              <a:t>10. Munkafolyamat-irányítási megoldás (</a:t>
            </a:r>
            <a:r>
              <a:rPr lang="hu-HU" sz="4900" dirty="0" err="1"/>
              <a:t>workflow</a:t>
            </a:r>
            <a:r>
              <a:rPr lang="hu-HU" sz="4900" dirty="0"/>
              <a:t>);</a:t>
            </a:r>
          </a:p>
          <a:p>
            <a:r>
              <a:rPr lang="hu-HU" sz="4900" dirty="0"/>
              <a:t>11. Elektronikus iratkezelési megoldás;</a:t>
            </a:r>
          </a:p>
          <a:p>
            <a:r>
              <a:rPr lang="hu-HU" sz="4900" dirty="0"/>
              <a:t>12. Tudásmenedzsment specializált megoldás;</a:t>
            </a:r>
          </a:p>
          <a:p>
            <a:r>
              <a:rPr lang="hu-HU" sz="4900" dirty="0"/>
              <a:t>13. Adott funkcionális területhez kapcsolódó mobil </a:t>
            </a:r>
            <a:r>
              <a:rPr lang="hu-HU" sz="4900" dirty="0" smtClean="0"/>
              <a:t>technikát használó </a:t>
            </a:r>
            <a:r>
              <a:rPr lang="hu-HU" sz="4900" dirty="0"/>
              <a:t>rendszer/megoldás;</a:t>
            </a:r>
          </a:p>
          <a:p>
            <a:r>
              <a:rPr lang="hu-HU" sz="4900" dirty="0"/>
              <a:t>14. Térinformatikai és földrajzi információs (GIS) specializált rendszer;</a:t>
            </a:r>
          </a:p>
          <a:p>
            <a:r>
              <a:rPr lang="hu-HU" sz="4900" dirty="0"/>
              <a:t>15. RFID technológiát alkalmazó specializált rendszer;</a:t>
            </a:r>
          </a:p>
          <a:p>
            <a:r>
              <a:rPr lang="hu-HU" sz="4900" dirty="0"/>
              <a:t>16. Online (elektronikus) fizetési megoldás;</a:t>
            </a:r>
          </a:p>
          <a:p>
            <a:r>
              <a:rPr lang="hu-HU" sz="4900" dirty="0"/>
              <a:t>17. Szolgáltatásmenedzsment.</a:t>
            </a:r>
          </a:p>
          <a:p>
            <a:endParaRPr lang="hu-HU" dirty="0"/>
          </a:p>
        </p:txBody>
      </p:sp>
      <p:pic>
        <p:nvPicPr>
          <p:cNvPr id="4" name="Kép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5831" y="5167370"/>
            <a:ext cx="1479316" cy="1581573"/>
          </a:xfrm>
          <a:prstGeom prst="rect">
            <a:avLst/>
          </a:prstGeom>
        </p:spPr>
      </p:pic>
    </p:spTree>
    <p:extLst>
      <p:ext uri="{BB962C8B-B14F-4D97-AF65-F5344CB8AC3E}">
        <p14:creationId xmlns:p14="http://schemas.microsoft.com/office/powerpoint/2010/main" val="2045618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églalap 16"/>
          <p:cNvSpPr/>
          <p:nvPr/>
        </p:nvSpPr>
        <p:spPr>
          <a:xfrm>
            <a:off x="1888176" y="1769424"/>
            <a:ext cx="9762131" cy="4308872"/>
          </a:xfrm>
          <a:prstGeom prst="rect">
            <a:avLst/>
          </a:prstGeom>
        </p:spPr>
        <p:txBody>
          <a:bodyPr wrap="square">
            <a:spAutoFit/>
          </a:bodyPr>
          <a:lstStyle/>
          <a:p>
            <a:r>
              <a:rPr lang="hu-HU" dirty="0">
                <a:solidFill>
                  <a:srgbClr val="000000"/>
                </a:solidFill>
                <a:latin typeface="Arial" panose="020B0604020202020204" pitchFamily="34" charset="0"/>
              </a:rPr>
              <a:t>A </a:t>
            </a:r>
            <a:r>
              <a:rPr lang="hu-HU" b="1" dirty="0">
                <a:solidFill>
                  <a:srgbClr val="000000"/>
                </a:solidFill>
                <a:latin typeface="Arial" panose="020B0604020202020204" pitchFamily="34" charset="0"/>
              </a:rPr>
              <a:t>projekt elszámolható összköltsége </a:t>
            </a:r>
            <a:r>
              <a:rPr lang="hu-HU" dirty="0">
                <a:solidFill>
                  <a:srgbClr val="000000"/>
                </a:solidFill>
                <a:latin typeface="Arial" panose="020B0604020202020204" pitchFamily="34" charset="0"/>
              </a:rPr>
              <a:t>– a kölcsön, a vissza nem térítendő támogatás és önerő együttesen – </a:t>
            </a:r>
            <a:r>
              <a:rPr lang="hu-HU" b="1" dirty="0">
                <a:solidFill>
                  <a:srgbClr val="000000"/>
                </a:solidFill>
                <a:latin typeface="Arial" panose="020B0604020202020204" pitchFamily="34" charset="0"/>
              </a:rPr>
              <a:t>legfeljebb 75 millió Ft </a:t>
            </a:r>
            <a:r>
              <a:rPr lang="hu-HU" b="1" dirty="0" smtClean="0">
                <a:solidFill>
                  <a:srgbClr val="000000"/>
                </a:solidFill>
                <a:latin typeface="Arial" panose="020B0604020202020204" pitchFamily="34" charset="0"/>
              </a:rPr>
              <a:t>lehet</a:t>
            </a:r>
            <a:r>
              <a:rPr lang="hu-HU" dirty="0" smtClean="0">
                <a:solidFill>
                  <a:srgbClr val="000000"/>
                </a:solidFill>
                <a:latin typeface="Arial" panose="020B0604020202020204" pitchFamily="34" charset="0"/>
              </a:rPr>
              <a:t>.</a:t>
            </a:r>
          </a:p>
          <a:p>
            <a:endParaRPr lang="hu-HU" sz="2000" dirty="0"/>
          </a:p>
          <a:p>
            <a:r>
              <a:rPr lang="hu-HU" dirty="0"/>
              <a:t>A </a:t>
            </a:r>
            <a:r>
              <a:rPr lang="hu-HU" b="1" dirty="0"/>
              <a:t>vissza nem térítendő támogatás összege: minimum 1 millió Ft, maximum 24 millió Ft lehet</a:t>
            </a:r>
            <a:r>
              <a:rPr lang="hu-HU" dirty="0"/>
              <a:t>, ha mind a két célterületet egyaránt érintő támogatási kérelemről van szó. </a:t>
            </a:r>
            <a:endParaRPr lang="hu-HU" dirty="0" smtClean="0"/>
          </a:p>
          <a:p>
            <a:endParaRPr lang="hu-HU" dirty="0"/>
          </a:p>
          <a:p>
            <a:r>
              <a:rPr lang="hu-HU" dirty="0" smtClean="0"/>
              <a:t>A </a:t>
            </a:r>
            <a:r>
              <a:rPr lang="hu-HU" b="1" dirty="0"/>
              <a:t>vissza nem térítendő támogatás maximális mértéke </a:t>
            </a:r>
            <a:r>
              <a:rPr lang="hu-HU" dirty="0"/>
              <a:t>a GINOP-3.2.1-15 projekt keretében a támogatást igénylő részéről már megszerzett </a:t>
            </a:r>
            <a:r>
              <a:rPr lang="hu-HU" b="1" dirty="0"/>
              <a:t>„</a:t>
            </a:r>
            <a:r>
              <a:rPr lang="hu-HU" dirty="0"/>
              <a:t>Digitálisan felkészült vállalkozás” minősítés és a 3.2.1 projektben létrehozott </a:t>
            </a:r>
            <a:r>
              <a:rPr lang="hu-HU" dirty="0" err="1"/>
              <a:t>voucher</a:t>
            </a:r>
            <a:r>
              <a:rPr lang="hu-HU" dirty="0"/>
              <a:t> rendszerben megtalálható (minősített) infokommunikációs </a:t>
            </a:r>
            <a:r>
              <a:rPr lang="hu-HU" dirty="0" smtClean="0"/>
              <a:t>üzleti </a:t>
            </a:r>
            <a:r>
              <a:rPr lang="hu-HU" dirty="0"/>
              <a:t>megoldás, rendszer megrendelése esetén </a:t>
            </a:r>
            <a:r>
              <a:rPr lang="hu-HU" b="1" dirty="0"/>
              <a:t>az összes elszámolható költség 40 %-</a:t>
            </a:r>
            <a:r>
              <a:rPr lang="hu-HU" b="1" dirty="0" smtClean="0"/>
              <a:t>a. </a:t>
            </a:r>
            <a:r>
              <a:rPr lang="hu-HU" sz="1600" dirty="0" smtClean="0"/>
              <a:t>(</a:t>
            </a:r>
            <a:r>
              <a:rPr lang="hu-HU" dirty="0" smtClean="0"/>
              <a:t>Kamat: 1</a:t>
            </a:r>
            <a:r>
              <a:rPr lang="hu-HU" dirty="0"/>
              <a:t>% / </a:t>
            </a:r>
            <a:r>
              <a:rPr lang="hu-HU" dirty="0" smtClean="0"/>
              <a:t>év, futamidő 8 év)</a:t>
            </a:r>
            <a:r>
              <a:rPr lang="hu-HU" sz="2000" dirty="0"/>
              <a:t>	</a:t>
            </a:r>
          </a:p>
          <a:p>
            <a:endParaRPr lang="hu-HU" b="1" dirty="0"/>
          </a:p>
          <a:p>
            <a:r>
              <a:rPr lang="hu-HU" b="1" dirty="0" smtClean="0"/>
              <a:t>A </a:t>
            </a:r>
            <a:r>
              <a:rPr lang="hu-HU" b="1" dirty="0"/>
              <a:t>kölcsön összege: minimum 1,25 millió Ft, maximum 37,5 millió Ft lehet</a:t>
            </a:r>
            <a:r>
              <a:rPr lang="hu-HU" dirty="0"/>
              <a:t>, utóbbi csak akkor, ha mind a két célterületet egyaránt érintő támogatási kérelemről van szó. </a:t>
            </a:r>
          </a:p>
          <a:p>
            <a:endParaRPr lang="hu-HU" dirty="0"/>
          </a:p>
        </p:txBody>
      </p:sp>
    </p:spTree>
    <p:extLst>
      <p:ext uri="{BB962C8B-B14F-4D97-AF65-F5344CB8AC3E}">
        <p14:creationId xmlns:p14="http://schemas.microsoft.com/office/powerpoint/2010/main" val="10917677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200275" y="1361212"/>
            <a:ext cx="9801225" cy="5909310"/>
          </a:xfrm>
          <a:prstGeom prst="rect">
            <a:avLst/>
          </a:prstGeom>
        </p:spPr>
        <p:txBody>
          <a:bodyPr wrap="square" anchor="ctr">
            <a:spAutoFit/>
          </a:bodyPr>
          <a:lstStyle/>
          <a:p>
            <a:pPr algn="just"/>
            <a:r>
              <a:rPr lang="hu-HU" b="1" dirty="0">
                <a:solidFill>
                  <a:srgbClr val="000000"/>
                </a:solidFill>
                <a:latin typeface="Arial" panose="020B0604020202020204" pitchFamily="34" charset="0"/>
              </a:rPr>
              <a:t>Az elszámolható költségek </a:t>
            </a:r>
            <a:r>
              <a:rPr lang="hu-HU" b="1" dirty="0" smtClean="0">
                <a:solidFill>
                  <a:srgbClr val="000000"/>
                </a:solidFill>
                <a:latin typeface="Arial" panose="020B0604020202020204" pitchFamily="34" charset="0"/>
              </a:rPr>
              <a:t>köre (</a:t>
            </a:r>
            <a:r>
              <a:rPr lang="hu-HU" sz="1600" dirty="0" smtClean="0">
                <a:solidFill>
                  <a:srgbClr val="000000"/>
                </a:solidFill>
                <a:latin typeface="Arial" panose="020B0604020202020204" pitchFamily="34" charset="0"/>
                <a:hlinkClick r:id="rId2" action="ppaction://hlinkfile"/>
              </a:rPr>
              <a:t>költségtervező Excel tábla</a:t>
            </a:r>
            <a:r>
              <a:rPr lang="hu-HU" b="1" dirty="0" smtClean="0">
                <a:solidFill>
                  <a:srgbClr val="000000"/>
                </a:solidFill>
                <a:latin typeface="Arial" panose="020B0604020202020204" pitchFamily="34" charset="0"/>
              </a:rPr>
              <a:t>)</a:t>
            </a:r>
          </a:p>
          <a:p>
            <a:pPr algn="just"/>
            <a:endParaRPr lang="hu-HU" dirty="0"/>
          </a:p>
          <a:p>
            <a:pPr marL="285750" indent="-285750" algn="just">
              <a:buFont typeface="Arial" panose="020B0604020202020204" pitchFamily="34" charset="0"/>
              <a:buChar char="•"/>
            </a:pPr>
            <a:r>
              <a:rPr lang="hu-HU" b="1" dirty="0"/>
              <a:t>Immateriális javak beszerzésének költsége</a:t>
            </a:r>
            <a:r>
              <a:rPr lang="hu-HU" dirty="0"/>
              <a:t>: </a:t>
            </a:r>
            <a:r>
              <a:rPr lang="hu-HU" dirty="0" smtClean="0"/>
              <a:t>üzleti </a:t>
            </a:r>
            <a:r>
              <a:rPr lang="hu-HU" dirty="0"/>
              <a:t>alkalmazás, szoftver </a:t>
            </a:r>
            <a:r>
              <a:rPr lang="hu-HU" dirty="0" err="1"/>
              <a:t>licensz</a:t>
            </a:r>
            <a:r>
              <a:rPr lang="hu-HU" dirty="0"/>
              <a:t> </a:t>
            </a:r>
            <a:r>
              <a:rPr lang="hu-HU" dirty="0" smtClean="0"/>
              <a:t>díja</a:t>
            </a:r>
            <a:endParaRPr lang="hu-HU" dirty="0"/>
          </a:p>
          <a:p>
            <a:pPr marL="285750" indent="-285750" algn="just">
              <a:buFont typeface="Arial" panose="020B0604020202020204" pitchFamily="34" charset="0"/>
              <a:buChar char="•"/>
            </a:pPr>
            <a:r>
              <a:rPr lang="hu-HU" b="1" dirty="0" smtClean="0"/>
              <a:t>Eszközbeszerzés költségei </a:t>
            </a:r>
            <a:r>
              <a:rPr lang="hu-HU" dirty="0" smtClean="0"/>
              <a:t>(</a:t>
            </a:r>
            <a:r>
              <a:rPr lang="hu-HU" dirty="0" err="1" smtClean="0"/>
              <a:t>max</a:t>
            </a:r>
            <a:r>
              <a:rPr lang="hu-HU" dirty="0" smtClean="0"/>
              <a:t>. 20%)</a:t>
            </a:r>
          </a:p>
          <a:p>
            <a:pPr algn="just"/>
            <a:r>
              <a:rPr lang="hu-HU" dirty="0"/>
              <a:t>	</a:t>
            </a:r>
            <a:r>
              <a:rPr lang="hu-HU" sz="1600" dirty="0" smtClean="0"/>
              <a:t>Szakmai </a:t>
            </a:r>
            <a:r>
              <a:rPr lang="hu-HU" sz="1600" dirty="0"/>
              <a:t>megvalósításhoz kapcsolódó IT és telekommunikációs eszközök költségei </a:t>
            </a:r>
          </a:p>
          <a:p>
            <a:pPr algn="just"/>
            <a:r>
              <a:rPr lang="hu-HU" sz="1600" dirty="0"/>
              <a:t>	</a:t>
            </a:r>
            <a:r>
              <a:rPr lang="hu-HU" sz="1600" dirty="0" smtClean="0"/>
              <a:t>- Személyi </a:t>
            </a:r>
            <a:r>
              <a:rPr lang="hu-HU" sz="1600" dirty="0"/>
              <a:t>számítógépek (PC-k) / laptopok / notebook-ok </a:t>
            </a:r>
          </a:p>
          <a:p>
            <a:pPr algn="just"/>
            <a:r>
              <a:rPr lang="hu-HU" sz="1600" dirty="0"/>
              <a:t>	</a:t>
            </a:r>
            <a:r>
              <a:rPr lang="hu-HU" sz="1600" dirty="0" smtClean="0"/>
              <a:t>- Nyomtatók </a:t>
            </a:r>
            <a:r>
              <a:rPr lang="hu-HU" sz="1600" dirty="0"/>
              <a:t>/ Szkennerek </a:t>
            </a:r>
          </a:p>
          <a:p>
            <a:pPr algn="just"/>
            <a:r>
              <a:rPr lang="hu-HU" sz="1600" dirty="0"/>
              <a:t>	</a:t>
            </a:r>
            <a:r>
              <a:rPr lang="hu-HU" sz="1600" dirty="0" smtClean="0"/>
              <a:t> - </a:t>
            </a:r>
            <a:r>
              <a:rPr lang="hu-HU" sz="1600" dirty="0" err="1" smtClean="0"/>
              <a:t>Routerek</a:t>
            </a:r>
            <a:r>
              <a:rPr lang="hu-HU" sz="1600" dirty="0" smtClean="0"/>
              <a:t> </a:t>
            </a:r>
            <a:r>
              <a:rPr lang="hu-HU" sz="1600" dirty="0"/>
              <a:t>/ </a:t>
            </a:r>
            <a:r>
              <a:rPr lang="hu-HU" sz="1600" dirty="0" err="1"/>
              <a:t>Switch-ek</a:t>
            </a:r>
            <a:r>
              <a:rPr lang="hu-HU" sz="1600" dirty="0"/>
              <a:t> </a:t>
            </a:r>
          </a:p>
          <a:p>
            <a:pPr algn="just"/>
            <a:r>
              <a:rPr lang="hu-HU" sz="1600" dirty="0"/>
              <a:t>	</a:t>
            </a:r>
            <a:r>
              <a:rPr lang="hu-HU" sz="1600" dirty="0" smtClean="0"/>
              <a:t>- Okostelefonok </a:t>
            </a:r>
            <a:r>
              <a:rPr lang="hu-HU" sz="1600" dirty="0"/>
              <a:t>/ Tabletek </a:t>
            </a:r>
          </a:p>
          <a:p>
            <a:pPr marL="285750" indent="-285750" algn="just">
              <a:buFont typeface="Arial" panose="020B0604020202020204" pitchFamily="34" charset="0"/>
              <a:buChar char="•"/>
            </a:pPr>
            <a:r>
              <a:rPr lang="hu-HU" b="1" dirty="0" smtClean="0"/>
              <a:t>Szakmai </a:t>
            </a:r>
            <a:r>
              <a:rPr lang="hu-HU" b="1" dirty="0"/>
              <a:t>megvalósításhoz kapcsolódó szolgáltatások költségei</a:t>
            </a:r>
            <a:r>
              <a:rPr lang="hu-HU" dirty="0"/>
              <a:t>: vállalati folyamatmenedzsment és e-kereskedelmi rendszerek, megoldások, bevezetéséhez kapcsolódó szolgáltatások (specifikációk elkészítése, tanácsadás, testre szabás, telepítés, konfigurálás, tesztelés, integráció, migráció) költségei. </a:t>
            </a:r>
          </a:p>
          <a:p>
            <a:pPr marL="285750" indent="-285750" algn="just">
              <a:buFont typeface="Arial" panose="020B0604020202020204" pitchFamily="34" charset="0"/>
              <a:buChar char="•"/>
            </a:pPr>
            <a:r>
              <a:rPr lang="hu-HU" dirty="0" smtClean="0"/>
              <a:t>Képzéshez </a:t>
            </a:r>
            <a:r>
              <a:rPr lang="hu-HU" dirty="0"/>
              <a:t>kapcsolódó költségek vállalati folyamatmenedzsment és e-kereskedelmi rendszerek, megoldások, implementálásához </a:t>
            </a:r>
            <a:r>
              <a:rPr lang="hu-HU" dirty="0" smtClean="0"/>
              <a:t>igénybe vett </a:t>
            </a:r>
            <a:r>
              <a:rPr lang="hu-HU" dirty="0"/>
              <a:t>oktatás, betanítás illetve a kapcsolódó e-</a:t>
            </a:r>
            <a:r>
              <a:rPr lang="hu-HU" dirty="0" err="1"/>
              <a:t>learning</a:t>
            </a:r>
            <a:r>
              <a:rPr lang="hu-HU" dirty="0"/>
              <a:t> tananyagok igénybevételének költségei. </a:t>
            </a:r>
          </a:p>
          <a:p>
            <a:pPr marL="285750" indent="-285750" algn="just">
              <a:buFont typeface="Arial" panose="020B0604020202020204" pitchFamily="34" charset="0"/>
              <a:buChar char="•"/>
            </a:pPr>
            <a:r>
              <a:rPr lang="hu-HU" dirty="0" smtClean="0"/>
              <a:t>Egyéb </a:t>
            </a:r>
            <a:r>
              <a:rPr lang="hu-HU" dirty="0"/>
              <a:t>szakértői szolgáltatás költségei: vállalati folyamatmenedzsment és e-kereskedelmi rendszerek, megoldások, implementálásához </a:t>
            </a:r>
          </a:p>
          <a:p>
            <a:pPr marL="285750" indent="-285750" algn="just">
              <a:buFont typeface="Arial" panose="020B0604020202020204" pitchFamily="34" charset="0"/>
              <a:buChar char="•"/>
            </a:pPr>
            <a:r>
              <a:rPr lang="hu-HU" dirty="0" smtClean="0"/>
              <a:t>Kötelezően </a:t>
            </a:r>
            <a:r>
              <a:rPr lang="hu-HU" dirty="0"/>
              <a:t>előírt nyilvánosság biztosításának költségei </a:t>
            </a:r>
            <a:endParaRPr lang="hu-HU" dirty="0" smtClean="0">
              <a:solidFill>
                <a:srgbClr val="000000"/>
              </a:solidFill>
              <a:latin typeface="Arial" panose="020B0604020202020204" pitchFamily="34" charset="0"/>
            </a:endParaRPr>
          </a:p>
          <a:p>
            <a:endParaRPr lang="hu-HU" dirty="0">
              <a:solidFill>
                <a:srgbClr val="000000"/>
              </a:solidFill>
              <a:latin typeface="Arial" panose="020B0604020202020204" pitchFamily="34" charset="0"/>
            </a:endParaRPr>
          </a:p>
          <a:p>
            <a:r>
              <a:rPr lang="hu-HU" dirty="0" smtClean="0">
                <a:solidFill>
                  <a:srgbClr val="000000"/>
                </a:solidFill>
                <a:latin typeface="Arial" panose="020B0604020202020204" pitchFamily="34" charset="0"/>
              </a:rPr>
              <a:t> </a:t>
            </a:r>
            <a:endParaRPr lang="hu-HU" dirty="0"/>
          </a:p>
        </p:txBody>
      </p:sp>
    </p:spTree>
    <p:extLst>
      <p:ext uri="{BB962C8B-B14F-4D97-AF65-F5344CB8AC3E}">
        <p14:creationId xmlns:p14="http://schemas.microsoft.com/office/powerpoint/2010/main" val="872517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171701" y="1228725"/>
            <a:ext cx="9667874" cy="5239896"/>
          </a:xfrm>
          <a:prstGeom prst="rect">
            <a:avLst/>
          </a:prstGeom>
        </p:spPr>
        <p:txBody>
          <a:bodyPr wrap="square">
            <a:spAutoFit/>
          </a:bodyPr>
          <a:lstStyle/>
          <a:p>
            <a:r>
              <a:rPr lang="hu-HU" b="1" dirty="0">
                <a:solidFill>
                  <a:srgbClr val="000000"/>
                </a:solidFill>
                <a:latin typeface="Arial" panose="020B0604020202020204" pitchFamily="34" charset="0"/>
              </a:rPr>
              <a:t>Kötelező vállalások </a:t>
            </a:r>
            <a:endParaRPr lang="hu-HU" b="1" dirty="0" smtClean="0">
              <a:solidFill>
                <a:srgbClr val="000000"/>
              </a:solidFill>
              <a:latin typeface="Arial" panose="020B0604020202020204" pitchFamily="34" charset="0"/>
            </a:endParaRPr>
          </a:p>
          <a:p>
            <a:endParaRPr lang="hu-HU" sz="1600" b="1" dirty="0">
              <a:solidFill>
                <a:srgbClr val="000000"/>
              </a:solidFill>
              <a:latin typeface="Arial" panose="020B0604020202020204" pitchFamily="34" charset="0"/>
            </a:endParaRPr>
          </a:p>
          <a:p>
            <a:pPr marL="228600" indent="-228600">
              <a:buAutoNum type="arabicPeriod"/>
            </a:pPr>
            <a:r>
              <a:rPr lang="hu-HU" sz="1100" b="1" dirty="0" smtClean="0">
                <a:solidFill>
                  <a:srgbClr val="000000"/>
                </a:solidFill>
                <a:latin typeface="Arial" panose="020B0604020202020204" pitchFamily="34" charset="0"/>
              </a:rPr>
              <a:t>A </a:t>
            </a:r>
            <a:r>
              <a:rPr lang="hu-HU" sz="1100" b="1" dirty="0">
                <a:solidFill>
                  <a:srgbClr val="000000"/>
                </a:solidFill>
                <a:latin typeface="Arial" panose="020B0604020202020204" pitchFamily="34" charset="0"/>
              </a:rPr>
              <a:t>támogatást igénylőnek a 3.4.1.3.1 c) pontban foglalt feltételeket kötelezően kell vállalnia. Az a) és b) pontban foglalt feltételek közül a támogatást igénylőnek egy vállalást kell választania. </a:t>
            </a:r>
            <a:endParaRPr lang="hu-HU" sz="1100" b="1" dirty="0" smtClean="0">
              <a:solidFill>
                <a:srgbClr val="000000"/>
              </a:solidFill>
              <a:latin typeface="Arial" panose="020B0604020202020204" pitchFamily="34" charset="0"/>
            </a:endParaRPr>
          </a:p>
          <a:p>
            <a:pPr marL="228600" indent="-228600">
              <a:buAutoNum type="arabicPeriod"/>
            </a:pPr>
            <a:endParaRPr lang="hu-HU" sz="1100" dirty="0" smtClean="0">
              <a:solidFill>
                <a:srgbClr val="000000"/>
              </a:solidFill>
              <a:latin typeface="Arial" panose="020B0604020202020204" pitchFamily="34" charset="0"/>
            </a:endParaRPr>
          </a:p>
          <a:p>
            <a:r>
              <a:rPr lang="hu-HU" sz="1100" b="1" dirty="0" smtClean="0">
                <a:solidFill>
                  <a:srgbClr val="000000"/>
                </a:solidFill>
                <a:latin typeface="Arial" panose="020B0604020202020204" pitchFamily="34" charset="0"/>
              </a:rPr>
              <a:t>a) Üzemi eredmény növekedése </a:t>
            </a:r>
          </a:p>
          <a:p>
            <a:endParaRPr lang="hu-HU" sz="1100" dirty="0">
              <a:solidFill>
                <a:srgbClr val="000000"/>
              </a:solidFill>
              <a:latin typeface="Arial" panose="020B0604020202020204" pitchFamily="34" charset="0"/>
            </a:endParaRPr>
          </a:p>
          <a:p>
            <a:pPr algn="just"/>
            <a:r>
              <a:rPr lang="hu-HU" sz="1100" dirty="0">
                <a:solidFill>
                  <a:srgbClr val="000000"/>
                </a:solidFill>
                <a:latin typeface="Arial" panose="020B0604020202020204" pitchFamily="34" charset="0"/>
              </a:rPr>
              <a:t>A projektmegvalósítás befejezési évét közvetlenül követő 2. üzleti évben a Kedvezményezett üzemi (üzleti) tevékenység eredmény növekedésének el kell érnie a támogatási kérelem keretében elnyert vissza nem térítendő támogatás értékének legalább 25%-át. </a:t>
            </a:r>
          </a:p>
          <a:p>
            <a:pPr algn="just"/>
            <a:r>
              <a:rPr lang="hu-HU" sz="1100" dirty="0">
                <a:solidFill>
                  <a:srgbClr val="000000"/>
                </a:solidFill>
                <a:latin typeface="Arial" panose="020B0604020202020204" pitchFamily="34" charset="0"/>
              </a:rPr>
              <a:t>Alkalmazandó képlet: </a:t>
            </a:r>
            <a:r>
              <a:rPr lang="hu-HU" sz="1200" b="1" dirty="0">
                <a:solidFill>
                  <a:srgbClr val="000000"/>
                </a:solidFill>
                <a:latin typeface="Arial" panose="020B0604020202020204" pitchFamily="34" charset="0"/>
              </a:rPr>
              <a:t>T * 0,25 ≤Ü2 - </a:t>
            </a:r>
            <a:r>
              <a:rPr lang="hu-HU" sz="1200" b="1" dirty="0" err="1">
                <a:solidFill>
                  <a:srgbClr val="000000"/>
                </a:solidFill>
                <a:latin typeface="Arial" panose="020B0604020202020204" pitchFamily="34" charset="0"/>
              </a:rPr>
              <a:t>Üb</a:t>
            </a:r>
            <a:r>
              <a:rPr lang="hu-HU" sz="1200" b="1" dirty="0">
                <a:solidFill>
                  <a:srgbClr val="000000"/>
                </a:solidFill>
                <a:latin typeface="Arial" panose="020B0604020202020204" pitchFamily="34" charset="0"/>
              </a:rPr>
              <a:t> </a:t>
            </a:r>
          </a:p>
          <a:p>
            <a:pPr algn="just"/>
            <a:r>
              <a:rPr lang="hu-HU" sz="1100" dirty="0">
                <a:solidFill>
                  <a:srgbClr val="000000"/>
                </a:solidFill>
                <a:latin typeface="Arial" panose="020B0604020202020204" pitchFamily="34" charset="0"/>
              </a:rPr>
              <a:t>Ahol: </a:t>
            </a:r>
          </a:p>
          <a:p>
            <a:pPr algn="just"/>
            <a:r>
              <a:rPr lang="hu-HU" sz="1100" dirty="0" err="1">
                <a:solidFill>
                  <a:srgbClr val="000000"/>
                </a:solidFill>
                <a:latin typeface="Arial" panose="020B0604020202020204" pitchFamily="34" charset="0"/>
              </a:rPr>
              <a:t>Üb</a:t>
            </a:r>
            <a:r>
              <a:rPr lang="hu-HU" sz="1100" dirty="0">
                <a:solidFill>
                  <a:srgbClr val="000000"/>
                </a:solidFill>
                <a:latin typeface="Arial" panose="020B0604020202020204" pitchFamily="34" charset="0"/>
              </a:rPr>
              <a:t>: Üzemi (üzleti) tevékenység eredmény a támogatási kérelem beadását megelőző üzleti évben </a:t>
            </a:r>
          </a:p>
          <a:p>
            <a:pPr algn="just"/>
            <a:r>
              <a:rPr lang="hu-HU" sz="1100" dirty="0">
                <a:solidFill>
                  <a:srgbClr val="000000"/>
                </a:solidFill>
                <a:latin typeface="Arial" panose="020B0604020202020204" pitchFamily="34" charset="0"/>
              </a:rPr>
              <a:t>Ü2: Üzemi (üzleti) tevékenység eredmény a projektmegvalósítás befejezését közvetlenül követő 2. üzleti évben </a:t>
            </a:r>
          </a:p>
          <a:p>
            <a:pPr algn="just"/>
            <a:r>
              <a:rPr lang="hu-HU" sz="1100" dirty="0">
                <a:solidFill>
                  <a:srgbClr val="000000"/>
                </a:solidFill>
                <a:latin typeface="Arial" panose="020B0604020202020204" pitchFamily="34" charset="0"/>
              </a:rPr>
              <a:t>T: megítélt vissza nem térítendő támogatás összege </a:t>
            </a:r>
            <a:endParaRPr lang="hu-HU" sz="1100" dirty="0" smtClean="0">
              <a:solidFill>
                <a:srgbClr val="000000"/>
              </a:solidFill>
              <a:latin typeface="Arial" panose="020B0604020202020204" pitchFamily="34" charset="0"/>
            </a:endParaRPr>
          </a:p>
          <a:p>
            <a:pPr algn="just"/>
            <a:endParaRPr lang="hu-HU" sz="1100" dirty="0">
              <a:solidFill>
                <a:srgbClr val="000000"/>
              </a:solidFill>
              <a:latin typeface="Arial" panose="020B0604020202020204" pitchFamily="34" charset="0"/>
            </a:endParaRPr>
          </a:p>
          <a:p>
            <a:pPr algn="just"/>
            <a:r>
              <a:rPr lang="hu-HU" sz="1100" b="1" dirty="0">
                <a:solidFill>
                  <a:srgbClr val="000000"/>
                </a:solidFill>
                <a:latin typeface="Arial" panose="020B0604020202020204" pitchFamily="34" charset="0"/>
              </a:rPr>
              <a:t>b) Elektronikus értékesítésből3 származó éves nettó árbevétel növekedése </a:t>
            </a:r>
          </a:p>
          <a:p>
            <a:pPr algn="just"/>
            <a:endParaRPr lang="hu-HU" sz="1100" dirty="0">
              <a:solidFill>
                <a:srgbClr val="000000"/>
              </a:solidFill>
              <a:latin typeface="Arial" panose="020B0604020202020204" pitchFamily="34" charset="0"/>
            </a:endParaRPr>
          </a:p>
          <a:p>
            <a:pPr algn="just"/>
            <a:r>
              <a:rPr lang="hu-HU" sz="1100" dirty="0">
                <a:solidFill>
                  <a:srgbClr val="000000"/>
                </a:solidFill>
                <a:latin typeface="Arial" panose="020B0604020202020204" pitchFamily="34" charset="0"/>
              </a:rPr>
              <a:t>A projektmegvalósítás befejezési évét közvetlenül követő 2. üzleti évben az elektronikus értékesítésből származó éves nettó árbevétel növekedésének (vállalkozói adóalapba beszámított bevételének) el kell érnie a támogatási kérelem keretében elnyert vissza nem térítendő támogatás értékének legalább 120%-át. </a:t>
            </a:r>
          </a:p>
          <a:p>
            <a:r>
              <a:rPr lang="hu-HU" sz="1100" dirty="0">
                <a:solidFill>
                  <a:srgbClr val="000000"/>
                </a:solidFill>
                <a:latin typeface="Arial" panose="020B0604020202020204" pitchFamily="34" charset="0"/>
              </a:rPr>
              <a:t>Alkalmazandó képlet: </a:t>
            </a:r>
            <a:r>
              <a:rPr lang="hu-HU" sz="1200" b="1" dirty="0">
                <a:solidFill>
                  <a:srgbClr val="000000"/>
                </a:solidFill>
                <a:latin typeface="Arial" panose="020B0604020202020204" pitchFamily="34" charset="0"/>
              </a:rPr>
              <a:t>T * 1,20 ≤ E2- </a:t>
            </a:r>
            <a:r>
              <a:rPr lang="hu-HU" sz="1200" b="1" dirty="0" smtClean="0">
                <a:solidFill>
                  <a:srgbClr val="000000"/>
                </a:solidFill>
                <a:latin typeface="Arial" panose="020B0604020202020204" pitchFamily="34" charset="0"/>
              </a:rPr>
              <a:t>Eb</a:t>
            </a:r>
          </a:p>
          <a:p>
            <a:endParaRPr lang="hu-HU" sz="1100" dirty="0">
              <a:solidFill>
                <a:srgbClr val="000000"/>
              </a:solidFill>
              <a:latin typeface="Arial" panose="020B0604020202020204" pitchFamily="34" charset="0"/>
            </a:endParaRPr>
          </a:p>
          <a:p>
            <a:r>
              <a:rPr lang="hu-HU" sz="1100" b="1" dirty="0" smtClean="0">
                <a:solidFill>
                  <a:srgbClr val="000000"/>
                </a:solidFill>
                <a:latin typeface="Arial" panose="020B0604020202020204" pitchFamily="34" charset="0"/>
              </a:rPr>
              <a:t>c</a:t>
            </a:r>
            <a:r>
              <a:rPr lang="hu-HU" sz="1100" b="1" dirty="0">
                <a:solidFill>
                  <a:srgbClr val="000000"/>
                </a:solidFill>
                <a:latin typeface="Arial" panose="020B0604020202020204" pitchFamily="34" charset="0"/>
              </a:rPr>
              <a:t>) A támogatott vállalkozásnál a támogatási kérelem keretében bevezetett vállalati folyamatmenedzsment és e-kereskedelmi modulok, felhőalapú online üzleti szolgáltatások száma (a támogatási kérelemben vállalt érték) </a:t>
            </a:r>
            <a:endParaRPr lang="hu-HU" sz="1100" b="1" dirty="0" smtClean="0">
              <a:solidFill>
                <a:srgbClr val="000000"/>
              </a:solidFill>
              <a:latin typeface="Arial" panose="020B0604020202020204" pitchFamily="34" charset="0"/>
            </a:endParaRPr>
          </a:p>
          <a:p>
            <a:pPr algn="just"/>
            <a:endParaRPr lang="hu-HU" sz="1050" b="1" i="1" dirty="0">
              <a:solidFill>
                <a:srgbClr val="000000"/>
              </a:solidFill>
              <a:latin typeface="Arial" panose="020B0604020202020204" pitchFamily="34" charset="0"/>
            </a:endParaRPr>
          </a:p>
          <a:p>
            <a:pPr algn="just"/>
            <a:r>
              <a:rPr lang="hu-HU" sz="1600" b="1" i="1" dirty="0"/>
              <a:t>A támogatási kérelmek benyújtása 2017. március 8-tól 2019. március 8-ig lehetséges</a:t>
            </a:r>
            <a:r>
              <a:rPr lang="hu-HU" sz="1600" i="1" dirty="0"/>
              <a:t>. A támogatási kérelem benyújtásának módja online benyújtás, elektronikus kitöltő programon keresztül. </a:t>
            </a:r>
          </a:p>
          <a:p>
            <a:pPr algn="just"/>
            <a:r>
              <a:rPr lang="hu-HU" sz="1400" b="1" i="1" dirty="0"/>
              <a:t>A vissza nem térítendő támogatás és a kölcsön együttesen, közös támogatási kérelem benyújtásával igényelhető. </a:t>
            </a:r>
            <a:endParaRPr lang="hu-HU" sz="1000" b="1" i="1" dirty="0">
              <a:solidFill>
                <a:srgbClr val="000000"/>
              </a:solidFill>
              <a:latin typeface="Arial" panose="020B0604020202020204" pitchFamily="34" charset="0"/>
            </a:endParaRPr>
          </a:p>
        </p:txBody>
      </p:sp>
    </p:spTree>
    <p:extLst>
      <p:ext uri="{BB962C8B-B14F-4D97-AF65-F5344CB8AC3E}">
        <p14:creationId xmlns:p14="http://schemas.microsoft.com/office/powerpoint/2010/main" val="30183399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535113" y="866899"/>
            <a:ext cx="10515600" cy="1523875"/>
          </a:xfrm>
        </p:spPr>
        <p:txBody>
          <a:bodyPr>
            <a:normAutofit/>
          </a:bodyPr>
          <a:lstStyle/>
          <a:p>
            <a:pPr algn="ctr"/>
            <a:r>
              <a:rPr lang="hu-HU" sz="2000" b="1" dirty="0"/>
              <a:t>GINOP-4.1.1-8.4.4-16 </a:t>
            </a:r>
            <a:r>
              <a:rPr lang="hu-HU" sz="2000" b="1" dirty="0" smtClean="0"/>
              <a:t> (felfüggesztve)</a:t>
            </a:r>
            <a:br>
              <a:rPr lang="hu-HU" sz="2000" b="1" dirty="0" smtClean="0"/>
            </a:br>
            <a:r>
              <a:rPr lang="hu-HU" sz="1800" b="1" dirty="0" smtClean="0"/>
              <a:t>Megújuló </a:t>
            </a:r>
            <a:r>
              <a:rPr lang="hu-HU" sz="1800" b="1" dirty="0"/>
              <a:t>energia használatával megvalósuló épületenergetikai fejlesztések </a:t>
            </a:r>
            <a:r>
              <a:rPr lang="hu-HU" sz="1800" b="1" dirty="0" smtClean="0"/>
              <a:t>támogatása kombinált hiteltermékkel</a:t>
            </a:r>
            <a:r>
              <a:rPr lang="hu-HU" sz="1800" b="1" dirty="0"/>
              <a:t> </a:t>
            </a:r>
            <a:endParaRPr lang="hu-HU" sz="2000" dirty="0"/>
          </a:p>
        </p:txBody>
      </p:sp>
      <p:sp>
        <p:nvSpPr>
          <p:cNvPr id="3" name="Tartalom helye 2"/>
          <p:cNvSpPr>
            <a:spLocks noGrp="1"/>
          </p:cNvSpPr>
          <p:nvPr>
            <p:ph sz="half" idx="2"/>
          </p:nvPr>
        </p:nvSpPr>
        <p:spPr>
          <a:xfrm>
            <a:off x="839788" y="2390774"/>
            <a:ext cx="5157787" cy="4114801"/>
          </a:xfrm>
        </p:spPr>
        <p:txBody>
          <a:bodyPr>
            <a:normAutofit fontScale="25000" lnSpcReduction="20000"/>
          </a:bodyPr>
          <a:lstStyle/>
          <a:p>
            <a:pPr marL="0" indent="0" algn="just">
              <a:buNone/>
            </a:pPr>
            <a:r>
              <a:rPr lang="hu-HU" sz="6400" dirty="0" smtClean="0"/>
              <a:t>Az </a:t>
            </a:r>
            <a:r>
              <a:rPr lang="hu-HU" sz="6400" dirty="0"/>
              <a:t>igényelhető vissza nem térítendő támogatás összege: </a:t>
            </a:r>
            <a:r>
              <a:rPr lang="hu-HU" sz="6400" b="1" dirty="0"/>
              <a:t>1,5 millió Ft, </a:t>
            </a:r>
            <a:r>
              <a:rPr lang="hu-HU" sz="6400" b="1" dirty="0" err="1"/>
              <a:t>max</a:t>
            </a:r>
            <a:r>
              <a:rPr lang="hu-HU" sz="6400" b="1" dirty="0"/>
              <a:t>. 50 millió Ft</a:t>
            </a:r>
            <a:r>
              <a:rPr lang="hu-HU" sz="6400" dirty="0"/>
              <a:t>.</a:t>
            </a:r>
          </a:p>
          <a:p>
            <a:pPr marL="0" indent="0" algn="just">
              <a:buNone/>
            </a:pPr>
            <a:r>
              <a:rPr lang="hu-HU" sz="6400" dirty="0"/>
              <a:t>Az igényelhető visszatérítendő támogatás összege: min. </a:t>
            </a:r>
            <a:r>
              <a:rPr lang="hu-HU" sz="6400" b="1" dirty="0"/>
              <a:t>1,5 millió Ft, </a:t>
            </a:r>
            <a:r>
              <a:rPr lang="hu-HU" sz="6400" b="1" dirty="0" err="1"/>
              <a:t>max</a:t>
            </a:r>
            <a:r>
              <a:rPr lang="hu-HU" sz="6400" b="1" dirty="0"/>
              <a:t>. 50 millió Ft.</a:t>
            </a:r>
            <a:endParaRPr lang="hu-HU" sz="6400" dirty="0"/>
          </a:p>
          <a:p>
            <a:pPr marL="0" indent="0" algn="just">
              <a:buNone/>
            </a:pPr>
            <a:r>
              <a:rPr lang="hu-HU" sz="5600" dirty="0"/>
              <a:t>A projekt keretein belül épületenergetikai fejlesztések </a:t>
            </a:r>
            <a:r>
              <a:rPr lang="hu-HU" sz="5600" dirty="0" smtClean="0"/>
              <a:t>valósíthatók </a:t>
            </a:r>
            <a:r>
              <a:rPr lang="hu-HU" sz="5600" dirty="0"/>
              <a:t>meg, megújuló energiaforrást hasznosító berendezést kötelezően telepíteni kell és a teljes projekt költségének legalább 10%-át bizonyítottan erre kell fordítani.</a:t>
            </a:r>
          </a:p>
          <a:p>
            <a:pPr algn="just"/>
            <a:r>
              <a:rPr lang="hu-HU" sz="5600" dirty="0"/>
              <a:t>A megújuló energiaforráshoz kapcsolódó fejlesztésen belül az alábbiak lehetségesek:</a:t>
            </a:r>
          </a:p>
          <a:p>
            <a:pPr algn="just"/>
            <a:r>
              <a:rPr lang="hu-HU" sz="5600" dirty="0"/>
              <a:t>napkollektoros rendszer kiépítése</a:t>
            </a:r>
          </a:p>
          <a:p>
            <a:pPr algn="just"/>
            <a:r>
              <a:rPr lang="hu-HU" sz="5600" dirty="0"/>
              <a:t>napelemes rendszer kiépítése</a:t>
            </a:r>
          </a:p>
          <a:p>
            <a:pPr algn="just"/>
            <a:r>
              <a:rPr lang="hu-HU" sz="5600" dirty="0"/>
              <a:t>brikett, </a:t>
            </a:r>
            <a:r>
              <a:rPr lang="hu-HU" sz="5600" dirty="0" err="1"/>
              <a:t>pellet</a:t>
            </a:r>
            <a:r>
              <a:rPr lang="hu-HU" sz="5600" dirty="0"/>
              <a:t>, </a:t>
            </a:r>
            <a:r>
              <a:rPr lang="hu-HU" sz="5600" dirty="0" err="1"/>
              <a:t>faapríték</a:t>
            </a:r>
            <a:r>
              <a:rPr lang="hu-HU" sz="5600" dirty="0"/>
              <a:t>, </a:t>
            </a:r>
            <a:r>
              <a:rPr lang="hu-HU" sz="5600" dirty="0" err="1"/>
              <a:t>faelgázosító</a:t>
            </a:r>
            <a:r>
              <a:rPr lang="hu-HU" sz="5600" dirty="0"/>
              <a:t> kazánrendszer kiépítése</a:t>
            </a:r>
          </a:p>
          <a:p>
            <a:pPr algn="just"/>
            <a:r>
              <a:rPr lang="hu-HU" sz="5600" dirty="0"/>
              <a:t>hőszivattyús rendszerek </a:t>
            </a:r>
            <a:r>
              <a:rPr lang="hu-HU" sz="5600" dirty="0" smtClean="0"/>
              <a:t>kiépítése</a:t>
            </a:r>
          </a:p>
          <a:p>
            <a:pPr marL="0" indent="0" algn="just">
              <a:buNone/>
            </a:pPr>
            <a:endParaRPr lang="hu-HU" sz="5600" dirty="0"/>
          </a:p>
          <a:p>
            <a:pPr algn="just"/>
            <a:r>
              <a:rPr lang="hu-HU" sz="7200" b="1" dirty="0" smtClean="0"/>
              <a:t>A </a:t>
            </a:r>
            <a:r>
              <a:rPr lang="hu-HU" sz="7200" b="1" dirty="0"/>
              <a:t>vissza nem térítendő támogatás minimum 1,5 millió, maximum 50 millió forint és a teljes projekt maximum 45%-a lehet. </a:t>
            </a:r>
            <a:endParaRPr lang="hu-HU" sz="7200" b="1" dirty="0" smtClean="0"/>
          </a:p>
          <a:p>
            <a:endParaRPr lang="hu-HU" dirty="0"/>
          </a:p>
          <a:p>
            <a:endParaRPr lang="hu-HU" dirty="0"/>
          </a:p>
        </p:txBody>
      </p:sp>
      <p:sp>
        <p:nvSpPr>
          <p:cNvPr id="6" name="Tartalom helye 5"/>
          <p:cNvSpPr>
            <a:spLocks noGrp="1"/>
          </p:cNvSpPr>
          <p:nvPr>
            <p:ph sz="quarter" idx="4"/>
          </p:nvPr>
        </p:nvSpPr>
        <p:spPr>
          <a:xfrm>
            <a:off x="6172200" y="2018805"/>
            <a:ext cx="5183188" cy="4572000"/>
          </a:xfrm>
        </p:spPr>
        <p:txBody>
          <a:bodyPr>
            <a:noAutofit/>
          </a:bodyPr>
          <a:lstStyle/>
          <a:p>
            <a:pPr marL="0" indent="0" algn="just">
              <a:buNone/>
            </a:pPr>
            <a:r>
              <a:rPr lang="hu-HU" sz="1400" dirty="0"/>
              <a:t>Emellett egyéb fejlesztések is megvalósíthatók, ezek az alábbiak:</a:t>
            </a:r>
          </a:p>
          <a:p>
            <a:pPr algn="just"/>
            <a:r>
              <a:rPr lang="hu-HU" sz="1400" dirty="0"/>
              <a:t>fűtött és fűtetlen teret elválasztó épülethatároló szerkezetek hőszigetelése: </a:t>
            </a:r>
          </a:p>
          <a:p>
            <a:pPr algn="just"/>
            <a:r>
              <a:rPr lang="hu-HU" sz="1400" dirty="0"/>
              <a:t>nyílászárók cseréje vagy korszerűsítése</a:t>
            </a:r>
          </a:p>
          <a:p>
            <a:pPr algn="just"/>
            <a:r>
              <a:rPr lang="hu-HU" sz="1400" dirty="0"/>
              <a:t>nyári hővédelem javítása, árnyékoló- és árnyékvető szerkezetek beépítése</a:t>
            </a:r>
          </a:p>
          <a:p>
            <a:pPr algn="just"/>
            <a:r>
              <a:rPr lang="hu-HU" sz="1400" dirty="0"/>
              <a:t>fűtési- és használati melegvíz- rendszerek korszerűsítése: pl. kazáncsere</a:t>
            </a:r>
          </a:p>
          <a:p>
            <a:pPr algn="just"/>
            <a:r>
              <a:rPr lang="hu-HU" sz="1400" dirty="0"/>
              <a:t>központi szellőző- és hűtési rendszerek korszerűsítése és kialakítása</a:t>
            </a:r>
          </a:p>
          <a:p>
            <a:pPr algn="just"/>
            <a:r>
              <a:rPr lang="hu-HU" sz="1400" dirty="0" smtClean="0"/>
              <a:t>meglévő </a:t>
            </a:r>
            <a:r>
              <a:rPr lang="hu-HU" sz="1400" dirty="0"/>
              <a:t>bel- és kültéri világítási rendszerek energiatakarékos átalakítása</a:t>
            </a:r>
          </a:p>
          <a:p>
            <a:pPr algn="just"/>
            <a:r>
              <a:rPr lang="hu-HU" sz="1600" b="1" dirty="0"/>
              <a:t>Az igényelhető 2 %-</a:t>
            </a:r>
            <a:r>
              <a:rPr lang="hu-HU" sz="1600" b="1" dirty="0" err="1"/>
              <a:t>os</a:t>
            </a:r>
            <a:r>
              <a:rPr lang="hu-HU" sz="1600" b="1" dirty="0"/>
              <a:t> kamatozású kölcsön összege minimum 1,5 millió, maximum 50 millió forint, a vissza nem térítendő támogatás összegét meg kell haladnia. A projekthez 10 %-</a:t>
            </a:r>
            <a:r>
              <a:rPr lang="hu-HU" sz="1600" b="1" dirty="0" err="1"/>
              <a:t>os</a:t>
            </a:r>
            <a:r>
              <a:rPr lang="hu-HU" sz="1600" b="1" dirty="0"/>
              <a:t> önerő szükséges.</a:t>
            </a:r>
          </a:p>
          <a:p>
            <a:endParaRPr lang="hu-HU" sz="1400" dirty="0"/>
          </a:p>
        </p:txBody>
      </p:sp>
    </p:spTree>
    <p:extLst>
      <p:ext uri="{BB962C8B-B14F-4D97-AF65-F5344CB8AC3E}">
        <p14:creationId xmlns:p14="http://schemas.microsoft.com/office/powerpoint/2010/main" val="8231765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381125" y="1123949"/>
            <a:ext cx="10944225" cy="1255663"/>
          </a:xfrm>
        </p:spPr>
        <p:txBody>
          <a:bodyPr>
            <a:normAutofit/>
          </a:bodyPr>
          <a:lstStyle/>
          <a:p>
            <a:pPr algn="ctr"/>
            <a:r>
              <a:rPr lang="hu-HU" sz="2800" b="1" dirty="0"/>
              <a:t>GINOP-4.1.2-17  </a:t>
            </a:r>
            <a:r>
              <a:rPr lang="hu-HU" sz="2400" b="1" dirty="0" smtClean="0"/>
              <a:t>(várható megjelenés 2018. február)</a:t>
            </a:r>
            <a:r>
              <a:rPr lang="hu-HU" sz="2400" b="1" dirty="0"/>
              <a:t/>
            </a:r>
            <a:br>
              <a:rPr lang="hu-HU" sz="2400" b="1" dirty="0"/>
            </a:br>
            <a:r>
              <a:rPr lang="hu-HU" sz="2400" b="1" dirty="0"/>
              <a:t>Megújuló energia használatával megvalósuló épületenergetikai fejlesztések támogatása </a:t>
            </a:r>
          </a:p>
        </p:txBody>
      </p:sp>
      <p:sp>
        <p:nvSpPr>
          <p:cNvPr id="7" name="Téglalap 6"/>
          <p:cNvSpPr/>
          <p:nvPr/>
        </p:nvSpPr>
        <p:spPr>
          <a:xfrm>
            <a:off x="838200" y="2379613"/>
            <a:ext cx="11108377" cy="3970318"/>
          </a:xfrm>
          <a:prstGeom prst="rect">
            <a:avLst/>
          </a:prstGeom>
        </p:spPr>
        <p:txBody>
          <a:bodyPr wrap="square">
            <a:spAutoFit/>
          </a:bodyPr>
          <a:lstStyle/>
          <a:p>
            <a:r>
              <a:rPr lang="hu-HU" dirty="0"/>
              <a:t>A Felhívás célja, hogy a vállalkozások épületeinek károsanyag-kibocsátása csökkenjen, ezzel egyidőben pedig a rezsiköltségek is alacsonyabbá váljanak</a:t>
            </a:r>
            <a:r>
              <a:rPr lang="hu-HU" dirty="0" smtClean="0"/>
              <a:t>.</a:t>
            </a:r>
          </a:p>
          <a:p>
            <a:endParaRPr lang="hu-HU" dirty="0"/>
          </a:p>
          <a:p>
            <a:r>
              <a:rPr lang="hu-HU" dirty="0"/>
              <a:t>A támogatásra minden olyan mikro-, kis- és középvállalkozás pályázhat, amely rendelkezik legalább 1 teljes, lezárt üzleti évvel, amely átlagos éves statisztikai állománya az előző lezárt üzleti évben legalább 1 fő volt, valamint Magyarországon székhellyel vagy fiókteleppel rendelkező kettő könyvvitelt vezető gazdasági társaság, egyéni vállalkozó, egyéni cég</a:t>
            </a:r>
          </a:p>
          <a:p>
            <a:endParaRPr lang="hu-HU" dirty="0" smtClean="0"/>
          </a:p>
          <a:p>
            <a:r>
              <a:rPr lang="hu-HU" dirty="0" smtClean="0"/>
              <a:t>Az </a:t>
            </a:r>
            <a:r>
              <a:rPr lang="hu-HU" dirty="0"/>
              <a:t>energiahatékonyság javítására </a:t>
            </a:r>
            <a:r>
              <a:rPr lang="hu-HU" dirty="0" smtClean="0"/>
              <a:t>irányuló </a:t>
            </a:r>
            <a:r>
              <a:rPr lang="hu-HU" dirty="0"/>
              <a:t>projektrésznek el kell érnie legalább a projekt összes költségének 30%-át, a megújuló energia felhasználására irányuló projektrésznek pedig a 10%-</a:t>
            </a:r>
            <a:r>
              <a:rPr lang="hu-HU" dirty="0" err="1"/>
              <a:t>ot</a:t>
            </a:r>
            <a:r>
              <a:rPr lang="hu-HU" dirty="0" smtClean="0"/>
              <a:t>.</a:t>
            </a:r>
          </a:p>
          <a:p>
            <a:endParaRPr lang="hu-HU" dirty="0"/>
          </a:p>
          <a:p>
            <a:r>
              <a:rPr lang="hu-HU" b="1" dirty="0"/>
              <a:t>A vissza nem térítendő támogatás minimum 1,5 millió, maximum 100 millió forint lehet, a támogatási intenzitás 50%-</a:t>
            </a:r>
            <a:r>
              <a:rPr lang="hu-HU" b="1" dirty="0" err="1"/>
              <a:t>os</a:t>
            </a:r>
            <a:r>
              <a:rPr lang="hu-HU" b="1" dirty="0"/>
              <a:t>. </a:t>
            </a:r>
            <a:r>
              <a:rPr lang="hu-HU" dirty="0"/>
              <a:t>Az igényelt támogatás maximum akkora összegű lehet, mint a támogatást igénylő legutolsó teljes, lezárt üzleti évének árbevétele.</a:t>
            </a:r>
          </a:p>
        </p:txBody>
      </p:sp>
    </p:spTree>
    <p:extLst>
      <p:ext uri="{BB962C8B-B14F-4D97-AF65-F5344CB8AC3E}">
        <p14:creationId xmlns:p14="http://schemas.microsoft.com/office/powerpoint/2010/main" val="40860947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artalom helye 8"/>
          <p:cNvSpPr>
            <a:spLocks noGrp="1"/>
          </p:cNvSpPr>
          <p:nvPr>
            <p:ph sz="half" idx="1"/>
          </p:nvPr>
        </p:nvSpPr>
        <p:spPr>
          <a:xfrm>
            <a:off x="310489" y="2609847"/>
            <a:ext cx="5505450" cy="4040336"/>
          </a:xfrm>
        </p:spPr>
        <p:txBody>
          <a:bodyPr>
            <a:normAutofit fontScale="47500" lnSpcReduction="20000"/>
          </a:bodyPr>
          <a:lstStyle/>
          <a:p>
            <a:pPr marL="0" lvl="0" indent="0">
              <a:lnSpc>
                <a:spcPct val="100000"/>
              </a:lnSpc>
              <a:spcBef>
                <a:spcPts val="0"/>
              </a:spcBef>
              <a:buNone/>
            </a:pPr>
            <a:r>
              <a:rPr lang="hu-HU" sz="3400" b="1" dirty="0">
                <a:solidFill>
                  <a:prstClr val="black"/>
                </a:solidFill>
              </a:rPr>
              <a:t>Megújuló energiafelhasználás növelését célzó </a:t>
            </a:r>
            <a:r>
              <a:rPr lang="hu-HU" sz="3400" b="1" dirty="0" smtClean="0">
                <a:solidFill>
                  <a:prstClr val="black"/>
                </a:solidFill>
              </a:rPr>
              <a:t>tevékenységek (min. 10%)</a:t>
            </a:r>
          </a:p>
          <a:p>
            <a:pPr marL="0" lvl="0" indent="0">
              <a:lnSpc>
                <a:spcPct val="100000"/>
              </a:lnSpc>
              <a:spcBef>
                <a:spcPts val="0"/>
              </a:spcBef>
              <a:buNone/>
            </a:pPr>
            <a:endParaRPr lang="hu-HU" sz="2900" b="1" dirty="0">
              <a:solidFill>
                <a:prstClr val="black"/>
              </a:solidFill>
            </a:endParaRPr>
          </a:p>
          <a:p>
            <a:pPr lvl="0">
              <a:lnSpc>
                <a:spcPct val="100000"/>
              </a:lnSpc>
              <a:spcBef>
                <a:spcPts val="0"/>
              </a:spcBef>
              <a:buFontTx/>
              <a:buChar char="-"/>
            </a:pPr>
            <a:r>
              <a:rPr lang="hu-HU" sz="3400" dirty="0" smtClean="0">
                <a:solidFill>
                  <a:prstClr val="black"/>
                </a:solidFill>
              </a:rPr>
              <a:t>Napkollektoros </a:t>
            </a:r>
            <a:r>
              <a:rPr lang="hu-HU" sz="3400" dirty="0">
                <a:solidFill>
                  <a:prstClr val="black"/>
                </a:solidFill>
              </a:rPr>
              <a:t>rendszer telepítése a fejlesztésben érintett épület HMV igényének részbeni, vagy teljes kielégítése céljából, és/vagy fűtésrásegítésre és/vagy </a:t>
            </a:r>
            <a:r>
              <a:rPr lang="hu-HU" sz="3400" dirty="0" smtClean="0">
                <a:solidFill>
                  <a:prstClr val="black"/>
                </a:solidFill>
              </a:rPr>
              <a:t>hűtésre</a:t>
            </a:r>
          </a:p>
          <a:p>
            <a:pPr lvl="0">
              <a:lnSpc>
                <a:spcPct val="100000"/>
              </a:lnSpc>
              <a:spcBef>
                <a:spcPts val="0"/>
              </a:spcBef>
              <a:buFontTx/>
              <a:buChar char="-"/>
            </a:pPr>
            <a:r>
              <a:rPr lang="hu-HU" sz="3400" dirty="0">
                <a:solidFill>
                  <a:prstClr val="black"/>
                </a:solidFill>
              </a:rPr>
              <a:t/>
            </a:r>
            <a:br>
              <a:rPr lang="hu-HU" sz="3400" dirty="0">
                <a:solidFill>
                  <a:prstClr val="black"/>
                </a:solidFill>
              </a:rPr>
            </a:br>
            <a:r>
              <a:rPr lang="hu-HU" sz="3400" dirty="0">
                <a:solidFill>
                  <a:prstClr val="black"/>
                </a:solidFill>
              </a:rPr>
              <a:t>- Brikett, </a:t>
            </a:r>
            <a:r>
              <a:rPr lang="hu-HU" sz="3400" dirty="0" err="1">
                <a:solidFill>
                  <a:prstClr val="black"/>
                </a:solidFill>
              </a:rPr>
              <a:t>pellet</a:t>
            </a:r>
            <a:r>
              <a:rPr lang="hu-HU" sz="3400" dirty="0">
                <a:solidFill>
                  <a:prstClr val="black"/>
                </a:solidFill>
              </a:rPr>
              <a:t>, </a:t>
            </a:r>
            <a:r>
              <a:rPr lang="hu-HU" sz="3400" dirty="0" err="1">
                <a:solidFill>
                  <a:prstClr val="black"/>
                </a:solidFill>
              </a:rPr>
              <a:t>faapríték</a:t>
            </a:r>
            <a:r>
              <a:rPr lang="hu-HU" sz="3400" dirty="0">
                <a:solidFill>
                  <a:prstClr val="black"/>
                </a:solidFill>
              </a:rPr>
              <a:t>, </a:t>
            </a:r>
            <a:r>
              <a:rPr lang="hu-HU" sz="3400" dirty="0" err="1">
                <a:solidFill>
                  <a:prstClr val="black"/>
                </a:solidFill>
              </a:rPr>
              <a:t>faelgázosító</a:t>
            </a:r>
            <a:r>
              <a:rPr lang="hu-HU" sz="3400" dirty="0">
                <a:solidFill>
                  <a:prstClr val="black"/>
                </a:solidFill>
              </a:rPr>
              <a:t> kazánrendszer kiépítése a fejlesztésben érintett épület fűtési és HMV igényének részbeni vagy teljes kielégítése </a:t>
            </a:r>
            <a:r>
              <a:rPr lang="hu-HU" sz="3400" dirty="0" smtClean="0">
                <a:solidFill>
                  <a:prstClr val="black"/>
                </a:solidFill>
              </a:rPr>
              <a:t>céljából</a:t>
            </a:r>
          </a:p>
          <a:p>
            <a:pPr lvl="0">
              <a:lnSpc>
                <a:spcPct val="100000"/>
              </a:lnSpc>
              <a:spcBef>
                <a:spcPts val="0"/>
              </a:spcBef>
              <a:buFontTx/>
              <a:buChar char="-"/>
            </a:pPr>
            <a:r>
              <a:rPr lang="hu-HU" sz="3400" dirty="0">
                <a:solidFill>
                  <a:prstClr val="black"/>
                </a:solidFill>
              </a:rPr>
              <a:t/>
            </a:r>
            <a:br>
              <a:rPr lang="hu-HU" sz="3400" dirty="0">
                <a:solidFill>
                  <a:prstClr val="black"/>
                </a:solidFill>
              </a:rPr>
            </a:br>
            <a:r>
              <a:rPr lang="hu-HU" sz="3400" dirty="0">
                <a:solidFill>
                  <a:prstClr val="black"/>
                </a:solidFill>
              </a:rPr>
              <a:t>- Napelemes rendszer telepítése hálózati, vagy autonóm (hálózatra nem kapcsolódó) villamosenergia-termelés céljából, kizárólag a fejlesztésben érintett épület </a:t>
            </a:r>
            <a:r>
              <a:rPr lang="hu-HU" sz="3400" dirty="0" smtClean="0">
                <a:solidFill>
                  <a:prstClr val="black"/>
                </a:solidFill>
              </a:rPr>
              <a:t>villamosenergiaellátásához</a:t>
            </a:r>
          </a:p>
          <a:p>
            <a:pPr lvl="0">
              <a:lnSpc>
                <a:spcPct val="100000"/>
              </a:lnSpc>
              <a:spcBef>
                <a:spcPts val="0"/>
              </a:spcBef>
              <a:buFontTx/>
              <a:buChar char="-"/>
            </a:pPr>
            <a:r>
              <a:rPr lang="hu-HU" sz="3400" dirty="0">
                <a:solidFill>
                  <a:prstClr val="black"/>
                </a:solidFill>
              </a:rPr>
              <a:t/>
            </a:r>
            <a:br>
              <a:rPr lang="hu-HU" sz="3400" dirty="0">
                <a:solidFill>
                  <a:prstClr val="black"/>
                </a:solidFill>
              </a:rPr>
            </a:br>
            <a:r>
              <a:rPr lang="hu-HU" sz="3400" dirty="0">
                <a:solidFill>
                  <a:prstClr val="black"/>
                </a:solidFill>
              </a:rPr>
              <a:t>- Hőszivattyú rendszerek alkalmazása fűtésre és/vagy hűtésre és/vagy használati melegvíztermelésre és/vagy fűtésrásegítésre</a:t>
            </a:r>
          </a:p>
          <a:p>
            <a:endParaRPr lang="hu-HU" dirty="0"/>
          </a:p>
        </p:txBody>
      </p:sp>
      <p:sp>
        <p:nvSpPr>
          <p:cNvPr id="10" name="Tartalom helye 9"/>
          <p:cNvSpPr>
            <a:spLocks noGrp="1"/>
          </p:cNvSpPr>
          <p:nvPr>
            <p:ph sz="half" idx="2"/>
          </p:nvPr>
        </p:nvSpPr>
        <p:spPr>
          <a:xfrm>
            <a:off x="6172199" y="2029227"/>
            <a:ext cx="5928757" cy="3837184"/>
          </a:xfrm>
        </p:spPr>
        <p:txBody>
          <a:bodyPr>
            <a:noAutofit/>
          </a:bodyPr>
          <a:lstStyle/>
          <a:p>
            <a:pPr marL="0" indent="0">
              <a:buNone/>
            </a:pPr>
            <a:r>
              <a:rPr lang="hu-HU" sz="1600" b="1" dirty="0"/>
              <a:t>Energiahatékonyság javítására vonatkozó </a:t>
            </a:r>
            <a:r>
              <a:rPr lang="hu-HU" sz="1600" b="1" dirty="0" smtClean="0"/>
              <a:t>tevékenységek (min. 30</a:t>
            </a:r>
            <a:r>
              <a:rPr lang="hu-HU" sz="1600" b="1" dirty="0" smtClean="0"/>
              <a:t>%)</a:t>
            </a:r>
            <a:r>
              <a:rPr lang="hu-HU" sz="1600" b="1" dirty="0"/>
              <a:t/>
            </a:r>
            <a:br>
              <a:rPr lang="hu-HU" sz="1600" b="1" dirty="0"/>
            </a:br>
            <a:r>
              <a:rPr lang="hu-HU" sz="1600" dirty="0"/>
              <a:t>1. Az épületek hőtechnikai adottságainak javítása, hőveszteségének csökkentése</a:t>
            </a:r>
            <a:br>
              <a:rPr lang="hu-HU" sz="1600" dirty="0"/>
            </a:br>
            <a:r>
              <a:rPr lang="hu-HU" sz="1600" dirty="0"/>
              <a:t>- Fűtött és fűtetlen teret elválasztó, nem nyílászáró szerkezetnek minősülő épülethatároló szerkezetek hőszigetelése </a:t>
            </a:r>
            <a:br>
              <a:rPr lang="hu-HU" sz="1600" dirty="0"/>
            </a:br>
            <a:r>
              <a:rPr lang="hu-HU" sz="1600" dirty="0"/>
              <a:t>- Fűtött és fűtetlen teret elválasztó, nyílászáró szerkezetnek minősülő épülethatároló szerkezetek cseréje / energia-megtakarítást eredményező korszerűsítése</a:t>
            </a:r>
            <a:br>
              <a:rPr lang="hu-HU" sz="1600" dirty="0"/>
            </a:br>
            <a:r>
              <a:rPr lang="hu-HU" sz="1600" dirty="0"/>
              <a:t>- Az épületek nyári hővédelmének javítása, árnyékoló- vagy árnyékvető szerkezetek beépítése (kizárólag a nyílászárócsere tevékenységgel együtt támogatható</a:t>
            </a:r>
            <a:r>
              <a:rPr lang="hu-HU" sz="1600" dirty="0" smtClean="0"/>
              <a:t>)</a:t>
            </a:r>
            <a:r>
              <a:rPr lang="hu-HU" sz="1600" dirty="0"/>
              <a:t/>
            </a:r>
            <a:br>
              <a:rPr lang="hu-HU" sz="1600" dirty="0"/>
            </a:br>
            <a:r>
              <a:rPr lang="hu-HU" sz="1600" dirty="0"/>
              <a:t>2. Épületek fűtési, hűtési és használati melegvíz-rendszereinek korszerűsítése</a:t>
            </a:r>
            <a:br>
              <a:rPr lang="hu-HU" sz="1600" dirty="0"/>
            </a:br>
            <a:r>
              <a:rPr lang="hu-HU" sz="1600" dirty="0"/>
              <a:t>- Fűtési- és/vagy használati melegvíz-rendszerek korszerűsítése</a:t>
            </a:r>
            <a:br>
              <a:rPr lang="hu-HU" sz="1600" dirty="0"/>
            </a:br>
            <a:r>
              <a:rPr lang="hu-HU" sz="1600" dirty="0"/>
              <a:t>- Központi szellőző-, hűtési rendszerek energiatakarékos korszerűsítése, kialakítása</a:t>
            </a:r>
            <a:br>
              <a:rPr lang="hu-HU" sz="1600" dirty="0"/>
            </a:br>
            <a:r>
              <a:rPr lang="hu-HU" sz="1600" dirty="0"/>
              <a:t>- Meglévő hőelosztó rendszerek korszerűsítése, veszteségeinek </a:t>
            </a:r>
            <a:r>
              <a:rPr lang="hu-HU" sz="1600" dirty="0" smtClean="0"/>
              <a:t>csökkentése</a:t>
            </a:r>
            <a:r>
              <a:rPr lang="hu-HU" sz="1600" dirty="0"/>
              <a:t/>
            </a:r>
            <a:br>
              <a:rPr lang="hu-HU" sz="1600" dirty="0"/>
            </a:br>
            <a:r>
              <a:rPr lang="hu-HU" sz="1600" dirty="0"/>
              <a:t>3. Meglévő bel- és kültéri világítási rendszerek energiatakarékos átalakítása</a:t>
            </a:r>
          </a:p>
          <a:p>
            <a:endParaRPr lang="hu-HU" sz="1400" dirty="0"/>
          </a:p>
        </p:txBody>
      </p:sp>
      <p:sp>
        <p:nvSpPr>
          <p:cNvPr id="12" name="Téglalap 11"/>
          <p:cNvSpPr/>
          <p:nvPr/>
        </p:nvSpPr>
        <p:spPr>
          <a:xfrm>
            <a:off x="2759900" y="1257115"/>
            <a:ext cx="8943975" cy="677108"/>
          </a:xfrm>
          <a:prstGeom prst="rect">
            <a:avLst/>
          </a:prstGeom>
        </p:spPr>
        <p:txBody>
          <a:bodyPr wrap="square">
            <a:spAutoFit/>
          </a:bodyPr>
          <a:lstStyle/>
          <a:p>
            <a:pPr algn="ctr"/>
            <a:r>
              <a:rPr lang="hu-HU" sz="2000" b="1" dirty="0"/>
              <a:t>GINOP-4.1.2-17  (tervezett)</a:t>
            </a:r>
            <a:br>
              <a:rPr lang="hu-HU" sz="2000" b="1" dirty="0"/>
            </a:br>
            <a:r>
              <a:rPr lang="hu-HU" b="1" dirty="0"/>
              <a:t>Megújuló energia használatával megvalósuló épületenergetikai fejlesztések támogatása </a:t>
            </a:r>
            <a:endParaRPr lang="hu-HU" dirty="0"/>
          </a:p>
        </p:txBody>
      </p:sp>
    </p:spTree>
    <p:extLst>
      <p:ext uri="{BB962C8B-B14F-4D97-AF65-F5344CB8AC3E}">
        <p14:creationId xmlns:p14="http://schemas.microsoft.com/office/powerpoint/2010/main" val="3011595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églalap 4"/>
          <p:cNvSpPr/>
          <p:nvPr/>
        </p:nvSpPr>
        <p:spPr>
          <a:xfrm>
            <a:off x="2259155" y="1356812"/>
            <a:ext cx="7775014" cy="984885"/>
          </a:xfrm>
          <a:prstGeom prst="rect">
            <a:avLst/>
          </a:prstGeom>
        </p:spPr>
        <p:txBody>
          <a:bodyPr wrap="none">
            <a:spAutoFit/>
          </a:bodyPr>
          <a:lstStyle/>
          <a:p>
            <a:pPr algn="ctr"/>
            <a:r>
              <a:rPr lang="hu-HU" sz="2000" b="1" dirty="0" smtClean="0"/>
              <a:t>VP5-4.1.6-4.2.3-17</a:t>
            </a:r>
          </a:p>
          <a:p>
            <a:pPr algn="ctr"/>
            <a:r>
              <a:rPr lang="hu-HU" sz="2000" b="1" dirty="0" smtClean="0"/>
              <a:t>Mezőgazdasági- </a:t>
            </a:r>
            <a:r>
              <a:rPr lang="hu-HU" sz="2000" b="1" dirty="0"/>
              <a:t>és feldolgozó üzemek energiahatékonyságának javítása</a:t>
            </a:r>
          </a:p>
          <a:p>
            <a:r>
              <a:rPr lang="hu-HU" dirty="0" smtClean="0"/>
              <a:t> </a:t>
            </a:r>
            <a:endParaRPr lang="hu-HU" dirty="0"/>
          </a:p>
        </p:txBody>
      </p:sp>
      <p:sp>
        <p:nvSpPr>
          <p:cNvPr id="7" name="Téglalap 6"/>
          <p:cNvSpPr/>
          <p:nvPr/>
        </p:nvSpPr>
        <p:spPr>
          <a:xfrm>
            <a:off x="1244367" y="2044223"/>
            <a:ext cx="10476578" cy="4739759"/>
          </a:xfrm>
          <a:prstGeom prst="rect">
            <a:avLst/>
          </a:prstGeom>
        </p:spPr>
        <p:txBody>
          <a:bodyPr wrap="square">
            <a:spAutoFit/>
          </a:bodyPr>
          <a:lstStyle/>
          <a:p>
            <a:pPr algn="just"/>
            <a:r>
              <a:rPr lang="hu-HU" dirty="0"/>
              <a:t>Egyéni projektek esetén 500 millió forint, kollektív projektek esetén 1 milliárd forintos támogatásra pályázhatnak </a:t>
            </a:r>
            <a:r>
              <a:rPr lang="hu-HU" b="1" dirty="0"/>
              <a:t>50%-</a:t>
            </a:r>
            <a:r>
              <a:rPr lang="hu-HU" b="1" dirty="0" err="1"/>
              <a:t>os</a:t>
            </a:r>
            <a:r>
              <a:rPr lang="hu-HU" b="1" dirty="0"/>
              <a:t> támogatási </a:t>
            </a:r>
            <a:r>
              <a:rPr lang="hu-HU" b="1" dirty="0" err="1"/>
              <a:t>inzenzitással</a:t>
            </a:r>
            <a:r>
              <a:rPr lang="hu-HU" dirty="0"/>
              <a:t> a mezőgazdasági termelők, valamint mikro- és kisvállalkozások, </a:t>
            </a:r>
            <a:r>
              <a:rPr lang="hu-HU" b="1" dirty="0" smtClean="0"/>
              <a:t>2018</a:t>
            </a:r>
            <a:r>
              <a:rPr lang="hu-HU" b="1" dirty="0"/>
              <a:t>. február 19. és 2020. február 18.</a:t>
            </a:r>
            <a:r>
              <a:rPr lang="hu-HU" dirty="0"/>
              <a:t> között. </a:t>
            </a:r>
            <a:endParaRPr lang="hu-HU" dirty="0" smtClean="0"/>
          </a:p>
          <a:p>
            <a:pPr algn="just"/>
            <a:endParaRPr lang="hu-HU" dirty="0"/>
          </a:p>
          <a:p>
            <a:pPr algn="just"/>
            <a:r>
              <a:rPr lang="hu-HU" dirty="0" smtClean="0"/>
              <a:t>A </a:t>
            </a:r>
            <a:r>
              <a:rPr lang="hu-HU" dirty="0"/>
              <a:t>felhívás lehetőséget teremt kertészeti termesztésre, állattartásra, továbbá élelmiszer-feldolgozásra és borászati termékek előállítására szolgáló épületek, építmények energiahatékonyság fokozást célzó korszerűsítésére, felújítására</a:t>
            </a:r>
            <a:r>
              <a:rPr lang="hu-HU" dirty="0" smtClean="0"/>
              <a:t>.</a:t>
            </a:r>
          </a:p>
          <a:p>
            <a:pPr algn="just"/>
            <a:endParaRPr lang="hu-HU" sz="1600" dirty="0" smtClean="0"/>
          </a:p>
          <a:p>
            <a:pPr algn="just"/>
            <a:r>
              <a:rPr lang="hu-HU" sz="1600" b="1" dirty="0"/>
              <a:t>Az igényelhető vissza nem térítendő</a:t>
            </a:r>
            <a:r>
              <a:rPr lang="hu-HU" sz="1600" b="1" u="sng" dirty="0"/>
              <a:t> támogatás összege:</a:t>
            </a:r>
            <a:r>
              <a:rPr lang="hu-HU" sz="1600" b="1" dirty="0"/>
              <a:t> egyéni projekt esetén maximum 500 millió forint, kollektív projekt esetén maximum 1 milliárd forint. A támogatás maximális mértéke közép-magyarországi régióban (KMR) az összes elszámolható költség 40%-a, a nem közép-magyarországi régióban (nem KMR) az összes elszámolható költség 50%-a</a:t>
            </a:r>
            <a:r>
              <a:rPr lang="hu-HU" sz="1600" b="1" dirty="0" smtClean="0"/>
              <a:t>.</a:t>
            </a:r>
          </a:p>
          <a:p>
            <a:r>
              <a:rPr lang="hu-HU" sz="1600" dirty="0"/>
              <a:t/>
            </a:r>
            <a:br>
              <a:rPr lang="hu-HU" sz="1600" dirty="0"/>
            </a:br>
            <a:r>
              <a:rPr lang="hu-HU" sz="1600" dirty="0"/>
              <a:t>Az 1. célterület esetében fiatal mezőgazdasági termelő által végrehajtott projektek 10 százalékponttal megemelt támogatási intenzitásra jogosultak</a:t>
            </a:r>
            <a:r>
              <a:rPr lang="hu-HU" sz="1600" dirty="0" smtClean="0"/>
              <a:t>.</a:t>
            </a:r>
          </a:p>
          <a:p>
            <a:r>
              <a:rPr lang="hu-HU" sz="1600" dirty="0"/>
              <a:t/>
            </a:r>
            <a:br>
              <a:rPr lang="hu-HU" sz="1600" dirty="0"/>
            </a:br>
            <a:r>
              <a:rPr lang="hu-HU" sz="1600" dirty="0"/>
              <a:t>Az 1. célterület esetében a kollektív módon végrehajtott projektek 10 százalékponttal megemelt támogatási intenzitásra jogosultak.</a:t>
            </a:r>
            <a:br>
              <a:rPr lang="hu-HU" sz="1600" dirty="0"/>
            </a:br>
            <a:endParaRPr lang="hu-HU" sz="1600" dirty="0" smtClean="0"/>
          </a:p>
        </p:txBody>
      </p:sp>
    </p:spTree>
    <p:extLst>
      <p:ext uri="{BB962C8B-B14F-4D97-AF65-F5344CB8AC3E}">
        <p14:creationId xmlns:p14="http://schemas.microsoft.com/office/powerpoint/2010/main" val="932616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artalom helye 11"/>
          <p:cNvSpPr>
            <a:spLocks noGrp="1"/>
          </p:cNvSpPr>
          <p:nvPr>
            <p:ph sz="half" idx="1"/>
          </p:nvPr>
        </p:nvSpPr>
        <p:spPr>
          <a:xfrm>
            <a:off x="570016" y="2612571"/>
            <a:ext cx="5449784" cy="3564391"/>
          </a:xfrm>
        </p:spPr>
        <p:txBody>
          <a:bodyPr>
            <a:normAutofit fontScale="62500" lnSpcReduction="20000"/>
          </a:bodyPr>
          <a:lstStyle/>
          <a:p>
            <a:pPr marL="342900" indent="-342900" algn="just">
              <a:buAutoNum type="arabicPeriod"/>
            </a:pPr>
            <a:r>
              <a:rPr lang="hu-HU" dirty="0"/>
              <a:t>célterület: Az energiafelhasználás csökkentése, és az erőforrás-hatékonyság javítása kertészeti üzemekben és állattartó gazdaságokban</a:t>
            </a:r>
          </a:p>
          <a:p>
            <a:pPr algn="just"/>
            <a:endParaRPr lang="hu-HU" dirty="0"/>
          </a:p>
          <a:p>
            <a:pPr algn="just"/>
            <a:r>
              <a:rPr lang="hu-HU" dirty="0"/>
              <a:t>1. Energiafelhasználás csökkentésére vonatkozó tevékenységek.</a:t>
            </a:r>
          </a:p>
          <a:p>
            <a:pPr marL="342900" indent="-342900" algn="just">
              <a:buAutoNum type="alphaLcParenR"/>
            </a:pPr>
            <a:r>
              <a:rPr lang="hu-HU" dirty="0"/>
              <a:t>Kertészeti üzemek energiahatékonyságának javítása.</a:t>
            </a:r>
          </a:p>
          <a:p>
            <a:pPr marL="342900" indent="-342900" algn="just">
              <a:buAutoNum type="alphaLcParenR"/>
            </a:pPr>
            <a:r>
              <a:rPr lang="hu-HU" dirty="0"/>
              <a:t>Állattartó gazdaságok energiahatékonyságának javítása</a:t>
            </a:r>
          </a:p>
          <a:p>
            <a:pPr marL="342900" indent="-342900" algn="just">
              <a:buAutoNum type="alphaLcParenR"/>
            </a:pPr>
            <a:endParaRPr lang="hu-HU" dirty="0"/>
          </a:p>
          <a:p>
            <a:pPr algn="just"/>
            <a:r>
              <a:rPr lang="hu-HU" dirty="0"/>
              <a:t>2. Megújuló energiaforrást hasznosító technológiák </a:t>
            </a:r>
            <a:r>
              <a:rPr lang="hu-HU" dirty="0" smtClean="0"/>
              <a:t>alkalmazása</a:t>
            </a:r>
            <a:endParaRPr lang="hu-HU" dirty="0"/>
          </a:p>
          <a:p>
            <a:endParaRPr lang="hu-HU" dirty="0"/>
          </a:p>
        </p:txBody>
      </p:sp>
      <p:sp>
        <p:nvSpPr>
          <p:cNvPr id="13" name="Tartalom helye 12"/>
          <p:cNvSpPr>
            <a:spLocks noGrp="1"/>
          </p:cNvSpPr>
          <p:nvPr>
            <p:ph sz="half" idx="2"/>
          </p:nvPr>
        </p:nvSpPr>
        <p:spPr>
          <a:xfrm>
            <a:off x="6172200" y="1825625"/>
            <a:ext cx="5394366" cy="4741430"/>
          </a:xfrm>
        </p:spPr>
        <p:txBody>
          <a:bodyPr>
            <a:normAutofit fontScale="62500" lnSpcReduction="20000"/>
          </a:bodyPr>
          <a:lstStyle/>
          <a:p>
            <a:pPr marL="0" indent="0">
              <a:buNone/>
            </a:pPr>
            <a:r>
              <a:rPr lang="hu-HU" dirty="0"/>
              <a:t>2. célterület: </a:t>
            </a:r>
            <a:r>
              <a:rPr lang="hu-HU" u="sng" dirty="0"/>
              <a:t>Az energiafelhasználás csökkentése, és az erőforrás-hatékonyság javítása élelmiszeripari- és borászati üzemekben.</a:t>
            </a:r>
            <a:endParaRPr lang="hu-HU" dirty="0"/>
          </a:p>
          <a:p>
            <a:r>
              <a:rPr lang="hu-HU" dirty="0" smtClean="0"/>
              <a:t>1</a:t>
            </a:r>
            <a:r>
              <a:rPr lang="hu-HU" dirty="0"/>
              <a:t>. Energiafelhasználás csökkentésére vonatkozó tevékenységek.</a:t>
            </a:r>
          </a:p>
          <a:p>
            <a:r>
              <a:rPr lang="hu-HU" dirty="0"/>
              <a:t>A támogatott tevékenységek célja az élelmiszeripari- és borászati üzemen belüli energiahatékonyság fokozása. Kizárólag már meglévő létesítmények, épületek energetikai hatékonyságnövelés céljából történő felújítása és korszerűsítése valósítható meg</a:t>
            </a:r>
            <a:r>
              <a:rPr lang="hu-HU" dirty="0" smtClean="0"/>
              <a:t>.</a:t>
            </a:r>
          </a:p>
          <a:p>
            <a:r>
              <a:rPr lang="hu-HU" dirty="0"/>
              <a:t>2. Megújuló energiaforrást hasznosító technológiák alkalmazása.</a:t>
            </a:r>
          </a:p>
          <a:p>
            <a:r>
              <a:rPr lang="hu-HU" dirty="0"/>
              <a:t>Cél az élelmiszeripari- és borászati üzemben zajló gazdasági-termelési folyamatok és az üzemen belüli építmények energiaigényének fedezése megújuló energia előállításával.</a:t>
            </a:r>
          </a:p>
          <a:p>
            <a:endParaRPr lang="hu-HU" dirty="0" smtClean="0"/>
          </a:p>
          <a:p>
            <a:endParaRPr lang="hu-HU" dirty="0"/>
          </a:p>
          <a:p>
            <a:endParaRPr lang="hu-HU" dirty="0"/>
          </a:p>
        </p:txBody>
      </p:sp>
    </p:spTree>
    <p:extLst>
      <p:ext uri="{BB962C8B-B14F-4D97-AF65-F5344CB8AC3E}">
        <p14:creationId xmlns:p14="http://schemas.microsoft.com/office/powerpoint/2010/main" val="62182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rtalom helye 3"/>
          <p:cNvSpPr>
            <a:spLocks noGrp="1"/>
          </p:cNvSpPr>
          <p:nvPr>
            <p:ph sz="half" idx="4294967295"/>
          </p:nvPr>
        </p:nvSpPr>
        <p:spPr>
          <a:xfrm>
            <a:off x="1318160" y="1710048"/>
            <a:ext cx="10640291" cy="4655126"/>
          </a:xfrm>
        </p:spPr>
        <p:txBody>
          <a:bodyPr>
            <a:normAutofit fontScale="62500" lnSpcReduction="20000"/>
          </a:bodyPr>
          <a:lstStyle/>
          <a:p>
            <a:r>
              <a:rPr lang="hu-HU" dirty="0"/>
              <a:t>1. célterület - </a:t>
            </a:r>
            <a:r>
              <a:rPr lang="hu-HU" u="sng" dirty="0"/>
              <a:t>Az energiafelhasználás csökkentése, és az erőforrás-hatékonyság javítása kertészeti üzemekben és állattartó gazdaságokban.</a:t>
            </a:r>
            <a:endParaRPr lang="hu-HU" dirty="0"/>
          </a:p>
          <a:p>
            <a:r>
              <a:rPr lang="hu-HU" dirty="0"/>
              <a:t>Az 1. célterület esetében támogatási kérelmet nyújthatnak be:</a:t>
            </a:r>
          </a:p>
          <a:p>
            <a:r>
              <a:rPr lang="hu-HU" dirty="0"/>
              <a:t>1. Mezőgazdasági termelők, akik abban az esetben jogosultak támogatásra, amennyiben igazolják, hogy:</a:t>
            </a:r>
            <a:br>
              <a:rPr lang="hu-HU" dirty="0"/>
            </a:br>
            <a:r>
              <a:rPr lang="hu-HU" dirty="0"/>
              <a:t>a) a támogatási kérelem benyújtását megelőző, vagy amennyiben erre vonatkozóan nem rendelkeznek adatokkal, az azt megelőző teljes lezárt üzleti évben legalább 6000 euró STÉ üzemmérettel rendelkeznek</a:t>
            </a:r>
            <a:r>
              <a:rPr lang="hu-HU" dirty="0" smtClean="0"/>
              <a:t>.</a:t>
            </a:r>
          </a:p>
          <a:p>
            <a:r>
              <a:rPr lang="hu-HU" dirty="0"/>
              <a:t/>
            </a:r>
            <a:br>
              <a:rPr lang="hu-HU" dirty="0"/>
            </a:br>
            <a:r>
              <a:rPr lang="hu-HU" dirty="0"/>
              <a:t>b) a támogatási kérelem benyújtását megelőző, vagy amennyiben erre vonatkozóan nem rendelkeznek adatokkal, az ezt megelőző teljes lezárt üzleti évben – fiatal mezőgazdasági termelő esetében lezárt üzleti évben- </a:t>
            </a:r>
            <a:r>
              <a:rPr lang="hu-HU" dirty="0" err="1"/>
              <a:t>árbevételüknek</a:t>
            </a:r>
            <a:r>
              <a:rPr lang="hu-HU" dirty="0"/>
              <a:t> legalább 50%-a mezőgazdasági tevékenységből származott</a:t>
            </a:r>
            <a:r>
              <a:rPr lang="hu-HU" dirty="0" smtClean="0"/>
              <a:t>.</a:t>
            </a:r>
          </a:p>
          <a:p>
            <a:endParaRPr lang="hu-HU" dirty="0"/>
          </a:p>
          <a:p>
            <a:r>
              <a:rPr lang="hu-HU" dirty="0" smtClean="0"/>
              <a:t>2</a:t>
            </a:r>
            <a:r>
              <a:rPr lang="hu-HU" dirty="0"/>
              <a:t>. célterület - </a:t>
            </a:r>
            <a:r>
              <a:rPr lang="hu-HU" u="sng" dirty="0"/>
              <a:t>Az energiafelhasználás csökkentése, és az erőforrás-hatékonyság javítása élelmiszeripari- és borászati üzemekben.</a:t>
            </a:r>
            <a:endParaRPr lang="hu-HU" dirty="0"/>
          </a:p>
          <a:p>
            <a:r>
              <a:rPr lang="hu-HU" dirty="0"/>
              <a:t/>
            </a:r>
            <a:br>
              <a:rPr lang="hu-HU" dirty="0"/>
            </a:br>
            <a:r>
              <a:rPr lang="hu-HU" dirty="0"/>
              <a:t>Kizárólag a TEÁOR 10 és 11 besorolás szerinti tevékenységekhez6 kapcsolódó, élelmiszeripari és borászati feldolgozáshoz kötődő erőforrás és energiahatékonyság javítását célzó projektek </a:t>
            </a:r>
            <a:r>
              <a:rPr lang="hu-HU" dirty="0" smtClean="0"/>
              <a:t>támogathatók</a:t>
            </a:r>
            <a:r>
              <a:rPr lang="hu-HU" dirty="0"/>
              <a:t>.</a:t>
            </a:r>
            <a:br>
              <a:rPr lang="hu-HU" dirty="0"/>
            </a:br>
            <a:endParaRPr lang="hu-HU" dirty="0"/>
          </a:p>
        </p:txBody>
      </p:sp>
    </p:spTree>
    <p:extLst>
      <p:ext uri="{BB962C8B-B14F-4D97-AF65-F5344CB8AC3E}">
        <p14:creationId xmlns:p14="http://schemas.microsoft.com/office/powerpoint/2010/main" val="2358884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800101" y="1104405"/>
            <a:ext cx="8293925" cy="890649"/>
          </a:xfrm>
        </p:spPr>
        <p:txBody>
          <a:bodyPr>
            <a:noAutofit/>
          </a:bodyPr>
          <a:lstStyle/>
          <a:p>
            <a:pPr algn="ctr"/>
            <a:r>
              <a:rPr lang="hu-HU" sz="4000" dirty="0"/>
              <a:t/>
            </a:r>
            <a:br>
              <a:rPr lang="hu-HU" sz="4000" dirty="0"/>
            </a:br>
            <a:r>
              <a:rPr lang="hu-HU" sz="4000" dirty="0"/>
              <a:t> </a:t>
            </a:r>
            <a:r>
              <a:rPr lang="hu-HU" sz="2400" b="1" dirty="0" smtClean="0"/>
              <a:t>GINOP-5.2.4-16</a:t>
            </a:r>
            <a:br>
              <a:rPr lang="hu-HU" sz="2400" b="1" dirty="0" smtClean="0"/>
            </a:br>
            <a:r>
              <a:rPr lang="hu-HU" sz="2400" b="1" dirty="0" smtClean="0"/>
              <a:t>Gyakornoki </a:t>
            </a:r>
            <a:r>
              <a:rPr lang="hu-HU" sz="2400" b="1" dirty="0"/>
              <a:t>program pályakezdők támogatására </a:t>
            </a:r>
            <a:r>
              <a:rPr lang="hu-HU" sz="4000" b="1" dirty="0"/>
              <a:t/>
            </a:r>
            <a:br>
              <a:rPr lang="hu-HU" sz="4000" b="1" dirty="0"/>
            </a:br>
            <a:r>
              <a:rPr lang="hu-HU" sz="4000" b="1" i="1" dirty="0" smtClean="0"/>
              <a:t> </a:t>
            </a:r>
            <a:endParaRPr lang="hu-HU" sz="4000" dirty="0"/>
          </a:p>
        </p:txBody>
      </p:sp>
      <p:sp>
        <p:nvSpPr>
          <p:cNvPr id="3" name="Tartalom helye 2"/>
          <p:cNvSpPr>
            <a:spLocks noGrp="1"/>
          </p:cNvSpPr>
          <p:nvPr>
            <p:ph idx="1"/>
          </p:nvPr>
        </p:nvSpPr>
        <p:spPr>
          <a:xfrm>
            <a:off x="1194460" y="2125683"/>
            <a:ext cx="10515600" cy="4429495"/>
          </a:xfrm>
        </p:spPr>
        <p:txBody>
          <a:bodyPr>
            <a:normAutofit fontScale="62500" lnSpcReduction="20000"/>
          </a:bodyPr>
          <a:lstStyle/>
          <a:p>
            <a:pPr algn="just"/>
            <a:r>
              <a:rPr lang="hu-HU" b="1" dirty="0"/>
              <a:t>A pályázat célja, hogy szakképesítéssel rendelkező 25 év alatti fiatalok foglalkoztatásához kapcsolódó bértámogatással segítse a vállalkozásokat munkaerő kapacitás bővítésében. Legfeljebb 30 millió Ft támogatás igényelhető 100% támogatási intenzitás mellett, pályakezdő fialatok és gyakornoki kapcsolattartó </a:t>
            </a:r>
            <a:endParaRPr lang="hu-HU" b="1" dirty="0" smtClean="0"/>
          </a:p>
          <a:p>
            <a:pPr algn="just"/>
            <a:r>
              <a:rPr lang="hu-HU" b="1" dirty="0" smtClean="0"/>
              <a:t>A </a:t>
            </a:r>
            <a:r>
              <a:rPr lang="hu-HU" b="1" dirty="0"/>
              <a:t>gyakornokokkal szemben</a:t>
            </a:r>
            <a:r>
              <a:rPr lang="hu-HU" dirty="0"/>
              <a:t> támasztott alábbi feltételek mindegyikének együttes teljesülése szükséges</a:t>
            </a:r>
            <a:r>
              <a:rPr lang="hu-HU" dirty="0" smtClean="0"/>
              <a:t>:</a:t>
            </a:r>
          </a:p>
          <a:p>
            <a:pPr algn="just"/>
            <a:r>
              <a:rPr lang="hu-HU" dirty="0" smtClean="0"/>
              <a:t>• </a:t>
            </a:r>
            <a:r>
              <a:rPr lang="hu-HU" dirty="0"/>
              <a:t>25 évesnél fiatalabb a munkaviszony megkezdésekor,• iskolarendszerű oktatásban, felnőttoktatás vagy felnőttképzés keretében szerzett, az Országos Képzési Jegyzékben szabályozott szakképesítést, kivéve a 62-es OKJ szintkódú szakképesítéseket</a:t>
            </a:r>
            <a:r>
              <a:rPr lang="hu-HU" dirty="0" smtClean="0"/>
              <a:t>,</a:t>
            </a:r>
          </a:p>
          <a:p>
            <a:pPr algn="just"/>
            <a:r>
              <a:rPr lang="hu-HU" dirty="0" smtClean="0"/>
              <a:t>• </a:t>
            </a:r>
            <a:r>
              <a:rPr lang="hu-HU" dirty="0"/>
              <a:t>a foglalkoztatási jogviszony megkezdésekor oktatási intézmény nappali tagozatán nem folytat tanulmányokat és nem is dolgozik</a:t>
            </a:r>
            <a:r>
              <a:rPr lang="hu-HU" dirty="0" smtClean="0"/>
              <a:t>,</a:t>
            </a:r>
          </a:p>
          <a:p>
            <a:pPr algn="just"/>
            <a:r>
              <a:rPr lang="hu-HU" dirty="0" smtClean="0"/>
              <a:t>• </a:t>
            </a:r>
            <a:r>
              <a:rPr lang="hu-HU" dirty="0"/>
              <a:t>a nemzeti felsőoktatásról szóló 2011. évi CCIV. törvény 4. fejezet 15. §-a szerint felsőfokú végzettséggel vagy felsőoktatásban szerzett szakképzettséggel nem rendelkezik</a:t>
            </a:r>
            <a:r>
              <a:rPr lang="hu-HU" dirty="0" smtClean="0"/>
              <a:t>,</a:t>
            </a:r>
          </a:p>
          <a:p>
            <a:pPr algn="just"/>
            <a:r>
              <a:rPr lang="hu-HU" dirty="0" smtClean="0"/>
              <a:t>• </a:t>
            </a:r>
            <a:r>
              <a:rPr lang="hu-HU" dirty="0"/>
              <a:t>a támogatást igénylő vállalkozással nem állt munkaviszonyban a támogatási kérelem benyújtását </a:t>
            </a:r>
            <a:r>
              <a:rPr lang="hu-HU" dirty="0" smtClean="0"/>
              <a:t>megelőzően</a:t>
            </a:r>
          </a:p>
          <a:p>
            <a:pPr algn="just"/>
            <a:r>
              <a:rPr lang="hu-HU" dirty="0" smtClean="0"/>
              <a:t>• </a:t>
            </a:r>
            <a:r>
              <a:rPr lang="hu-HU" dirty="0"/>
              <a:t>a fiatal a lakóhelye vagy tartózkodási helye szerint területileg illetékes Járási Hivatalnál az Ifjúsági Garancia rendszerben a gyakornoki munkaviszony létesítését megelőzően igazoltan regisztrált. A regisztráció alátámasztása a Járási Hivatal által kiadott Igazolás.</a:t>
            </a:r>
          </a:p>
        </p:txBody>
      </p:sp>
    </p:spTree>
    <p:extLst>
      <p:ext uri="{BB962C8B-B14F-4D97-AF65-F5344CB8AC3E}">
        <p14:creationId xmlns:p14="http://schemas.microsoft.com/office/powerpoint/2010/main" val="2761401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313213" y="1638794"/>
            <a:ext cx="10515600" cy="4550044"/>
          </a:xfrm>
        </p:spPr>
        <p:txBody>
          <a:bodyPr>
            <a:normAutofit fontScale="77500" lnSpcReduction="20000"/>
          </a:bodyPr>
          <a:lstStyle/>
          <a:p>
            <a:r>
              <a:rPr lang="hu-HU" dirty="0" smtClean="0"/>
              <a:t>A támogatást </a:t>
            </a:r>
            <a:r>
              <a:rPr lang="hu-HU" dirty="0"/>
              <a:t>igénylőnek vállalnia kell, hogy a projekt teljes időtartamára (9+4,5 hónap) vonatkozóan </a:t>
            </a:r>
            <a:r>
              <a:rPr lang="hu-HU" b="1" dirty="0"/>
              <a:t>heti 40 órás, teljes </a:t>
            </a:r>
            <a:r>
              <a:rPr lang="hu-HU" b="1" dirty="0" err="1"/>
              <a:t>munkaidejű</a:t>
            </a:r>
            <a:r>
              <a:rPr lang="hu-HU" b="1" dirty="0"/>
              <a:t> munkaviszonyt köt</a:t>
            </a:r>
            <a:r>
              <a:rPr lang="hu-HU" dirty="0"/>
              <a:t>, amelyben rögzítik a projekt végrehajtására vonatkozó kötelezettségeiket, és amely tartalmazza a gyakornok(ok)</a:t>
            </a:r>
            <a:r>
              <a:rPr lang="hu-HU" dirty="0" err="1"/>
              <a:t>ra</a:t>
            </a:r>
            <a:r>
              <a:rPr lang="hu-HU" dirty="0"/>
              <a:t> vonatkozó kötelezettségeket</a:t>
            </a:r>
            <a:r>
              <a:rPr lang="hu-HU" dirty="0" smtClean="0"/>
              <a:t>.</a:t>
            </a:r>
          </a:p>
          <a:p>
            <a:r>
              <a:rPr lang="hu-HU" dirty="0" smtClean="0"/>
              <a:t>A </a:t>
            </a:r>
            <a:r>
              <a:rPr lang="hu-HU" dirty="0"/>
              <a:t>gyakornok(ok) munkaszerződésben is rögzítendő, a projekthez kapcsolódó feladatai:◦ 9 hónapos gyakornoki idő és legalább 4,5 hónapos </a:t>
            </a:r>
            <a:r>
              <a:rPr lang="hu-HU" dirty="0" smtClean="0"/>
              <a:t>tovább foglalkoztatási </a:t>
            </a:r>
            <a:r>
              <a:rPr lang="hu-HU" dirty="0"/>
              <a:t>időszak </a:t>
            </a:r>
            <a:r>
              <a:rPr lang="hu-HU" dirty="0" smtClean="0"/>
              <a:t>kitöltése</a:t>
            </a:r>
          </a:p>
          <a:p>
            <a:r>
              <a:rPr lang="hu-HU" dirty="0" smtClean="0"/>
              <a:t> </a:t>
            </a:r>
            <a:r>
              <a:rPr lang="hu-HU" dirty="0"/>
              <a:t>együttműködés a vállalati gyakornoki kapcsolattartóval</a:t>
            </a:r>
            <a:r>
              <a:rPr lang="hu-HU" dirty="0" smtClean="0"/>
              <a:t>.</a:t>
            </a:r>
          </a:p>
          <a:p>
            <a:r>
              <a:rPr lang="hu-HU" dirty="0" smtClean="0"/>
              <a:t>A </a:t>
            </a:r>
            <a:r>
              <a:rPr lang="hu-HU" dirty="0"/>
              <a:t>vállalati gyakornoki </a:t>
            </a:r>
            <a:r>
              <a:rPr lang="hu-HU" b="1" dirty="0"/>
              <a:t>kapcsolattartó </a:t>
            </a:r>
            <a:r>
              <a:rPr lang="hu-HU" dirty="0"/>
              <a:t>(aki lehet maga a vállalkozó vagy az alkalmazottja) tekintetében feltétel, hogy legalább </a:t>
            </a:r>
            <a:r>
              <a:rPr lang="hu-HU" b="1" dirty="0"/>
              <a:t>középfokú végzettséggel</a:t>
            </a:r>
            <a:r>
              <a:rPr lang="hu-HU" dirty="0"/>
              <a:t> rendelkező és legalább </a:t>
            </a:r>
            <a:r>
              <a:rPr lang="hu-HU" b="1" dirty="0"/>
              <a:t>három év munkatapasztalattal</a:t>
            </a:r>
            <a:r>
              <a:rPr lang="hu-HU" dirty="0"/>
              <a:t> rendelkező szakember legyen és a támogatási kérelem benyújtását megelőzően legalább egy éves munkaviszonnyal rendelkezzék a támogatást igénylőnél</a:t>
            </a:r>
            <a:r>
              <a:rPr lang="hu-HU" dirty="0" smtClean="0"/>
              <a:t>.</a:t>
            </a:r>
          </a:p>
          <a:p>
            <a:r>
              <a:rPr lang="hu-HU" dirty="0" smtClean="0"/>
              <a:t>Az </a:t>
            </a:r>
            <a:r>
              <a:rPr lang="hu-HU" dirty="0"/>
              <a:t>igényelhető vissza nem térítendő támogatás összege: </a:t>
            </a:r>
            <a:r>
              <a:rPr lang="hu-HU" b="1" dirty="0"/>
              <a:t>min. 2 300 000 Ft max.30 000 000 Ft </a:t>
            </a:r>
            <a:r>
              <a:rPr lang="hu-HU" dirty="0"/>
              <a:t>A támogatás maximális mértéke az összes elszámolható költség </a:t>
            </a:r>
            <a:r>
              <a:rPr lang="hu-HU" b="1" dirty="0"/>
              <a:t>100 %-a</a:t>
            </a:r>
            <a:r>
              <a:rPr lang="hu-HU" dirty="0" smtClean="0"/>
              <a:t>.</a:t>
            </a:r>
          </a:p>
          <a:p>
            <a:r>
              <a:rPr lang="hu-HU" dirty="0" smtClean="0"/>
              <a:t>Előleg </a:t>
            </a:r>
            <a:r>
              <a:rPr lang="hu-HU" dirty="0"/>
              <a:t>mértéke 50%</a:t>
            </a:r>
          </a:p>
        </p:txBody>
      </p:sp>
    </p:spTree>
    <p:extLst>
      <p:ext uri="{BB962C8B-B14F-4D97-AF65-F5344CB8AC3E}">
        <p14:creationId xmlns:p14="http://schemas.microsoft.com/office/powerpoint/2010/main" val="1710085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911926" y="1436914"/>
            <a:ext cx="9441873" cy="5308270"/>
          </a:xfrm>
        </p:spPr>
        <p:txBody>
          <a:bodyPr>
            <a:normAutofit fontScale="62500" lnSpcReduction="20000"/>
          </a:bodyPr>
          <a:lstStyle/>
          <a:p>
            <a:pPr marL="0" indent="0">
              <a:buNone/>
            </a:pPr>
            <a:r>
              <a:rPr lang="hu-HU" sz="3200" b="1" dirty="0"/>
              <a:t>Az elszámolható költségek </a:t>
            </a:r>
            <a:r>
              <a:rPr lang="hu-HU" sz="3200" b="1" dirty="0" smtClean="0"/>
              <a:t>köre (</a:t>
            </a:r>
            <a:r>
              <a:rPr lang="hu-HU" sz="3200" b="1" dirty="0" smtClean="0">
                <a:hlinkClick r:id="rId2" action="ppaction://hlinkfile"/>
              </a:rPr>
              <a:t>KV tervező</a:t>
            </a:r>
            <a:r>
              <a:rPr lang="hu-HU" sz="3200" b="1" dirty="0" smtClean="0"/>
              <a:t>)</a:t>
            </a:r>
            <a:endParaRPr lang="hu-HU" sz="3200" b="1" dirty="0" smtClean="0"/>
          </a:p>
          <a:p>
            <a:r>
              <a:rPr lang="hu-HU" b="1" dirty="0" smtClean="0"/>
              <a:t>Gyakornokok </a:t>
            </a:r>
            <a:r>
              <a:rPr lang="hu-HU" b="1" dirty="0"/>
              <a:t>foglalkoztatása</a:t>
            </a:r>
            <a:r>
              <a:rPr lang="hu-HU" b="1" dirty="0" smtClean="0"/>
              <a:t>:</a:t>
            </a:r>
          </a:p>
          <a:p>
            <a:r>
              <a:rPr lang="hu-HU" dirty="0" smtClean="0"/>
              <a:t>a</a:t>
            </a:r>
            <a:r>
              <a:rPr lang="hu-HU" dirty="0"/>
              <a:t>) Célcsoport támogatásának </a:t>
            </a:r>
            <a:r>
              <a:rPr lang="hu-HU" dirty="0" smtClean="0"/>
              <a:t>költsége. A </a:t>
            </a:r>
            <a:r>
              <a:rPr lang="hu-HU" dirty="0"/>
              <a:t>célcsoporttag havi munkabérének a foglalkoztatás és </a:t>
            </a:r>
            <a:r>
              <a:rPr lang="hu-HU" dirty="0" smtClean="0"/>
              <a:t>tovább foglalkoztatás </a:t>
            </a:r>
            <a:r>
              <a:rPr lang="hu-HU" dirty="0"/>
              <a:t>teljes időtartama alatt el kell érnie a mindenkori garantált bérminimumot, </a:t>
            </a:r>
            <a:r>
              <a:rPr lang="hu-HU" dirty="0" smtClean="0"/>
              <a:t>2018. </a:t>
            </a:r>
            <a:r>
              <a:rPr lang="hu-HU" dirty="0"/>
              <a:t>évben a bruttó </a:t>
            </a:r>
            <a:r>
              <a:rPr lang="hu-HU" dirty="0" smtClean="0"/>
              <a:t>181.000 </a:t>
            </a:r>
            <a:r>
              <a:rPr lang="hu-HU" dirty="0"/>
              <a:t>forintot, de az elszámolt havi munkabér nem haladhatja meg a legfeljebb bruttó 250.000 </a:t>
            </a:r>
            <a:r>
              <a:rPr lang="hu-HU" dirty="0" err="1" smtClean="0"/>
              <a:t>forintot,összesen</a:t>
            </a:r>
            <a:r>
              <a:rPr lang="hu-HU" dirty="0" smtClean="0"/>
              <a:t> </a:t>
            </a:r>
            <a:r>
              <a:rPr lang="hu-HU" dirty="0"/>
              <a:t>legfeljebb 9 hónapig</a:t>
            </a:r>
            <a:r>
              <a:rPr lang="hu-HU" dirty="0" smtClean="0"/>
              <a:t>.</a:t>
            </a:r>
          </a:p>
          <a:p>
            <a:r>
              <a:rPr lang="hu-HU" b="1" dirty="0" smtClean="0"/>
              <a:t>Vállalati </a:t>
            </a:r>
            <a:r>
              <a:rPr lang="hu-HU" b="1" dirty="0"/>
              <a:t>gyakornoki kapcsolattartó foglalkoztatása</a:t>
            </a:r>
            <a:r>
              <a:rPr lang="hu-HU" b="1" dirty="0" smtClean="0"/>
              <a:t>:</a:t>
            </a:r>
          </a:p>
          <a:p>
            <a:r>
              <a:rPr lang="hu-HU" dirty="0" smtClean="0"/>
              <a:t> </a:t>
            </a:r>
            <a:r>
              <a:rPr lang="hu-HU" dirty="0"/>
              <a:t>Projekt szakmai megvalósításában közreműködők </a:t>
            </a:r>
            <a:r>
              <a:rPr lang="hu-HU" dirty="0" smtClean="0"/>
              <a:t>költsége. A </a:t>
            </a:r>
            <a:r>
              <a:rPr lang="hu-HU" dirty="0"/>
              <a:t>vállalati gyakornoki kapcsolattartó esetében támogatás mértéke kapcsolattartónként maximum </a:t>
            </a:r>
            <a:r>
              <a:rPr lang="hu-HU" b="1" dirty="0"/>
              <a:t>havi bruttó 80.000 Ft </a:t>
            </a:r>
            <a:r>
              <a:rPr lang="hu-HU" dirty="0"/>
              <a:t>legfeljebb 15 hónapig, a gyakornok(ok) foglalkoztatását (ide nem értve a </a:t>
            </a:r>
            <a:r>
              <a:rPr lang="hu-HU" dirty="0" err="1"/>
              <a:t>továbbfoglalkoztatási</a:t>
            </a:r>
            <a:r>
              <a:rPr lang="hu-HU" dirty="0"/>
              <a:t> kötelezettség időtartamát</a:t>
            </a:r>
            <a:r>
              <a:rPr lang="hu-HU" dirty="0" smtClean="0"/>
              <a:t>).</a:t>
            </a:r>
          </a:p>
          <a:p>
            <a:r>
              <a:rPr lang="hu-HU" b="1" dirty="0" smtClean="0"/>
              <a:t> </a:t>
            </a:r>
            <a:r>
              <a:rPr lang="hu-HU" b="1" dirty="0"/>
              <a:t>Adminisztrációs feladatok </a:t>
            </a:r>
            <a:r>
              <a:rPr lang="hu-HU" b="1" dirty="0" smtClean="0"/>
              <a:t>ellátása, rezsi</a:t>
            </a:r>
          </a:p>
          <a:p>
            <a:r>
              <a:rPr lang="hu-HU" b="1" dirty="0" smtClean="0"/>
              <a:t>Kötelezően </a:t>
            </a:r>
            <a:r>
              <a:rPr lang="hu-HU" b="1" dirty="0"/>
              <a:t>előírt nyilvánosság, tájékoztatás </a:t>
            </a:r>
            <a:r>
              <a:rPr lang="hu-HU" b="1" dirty="0" smtClean="0"/>
              <a:t>költségei</a:t>
            </a:r>
          </a:p>
          <a:p>
            <a:r>
              <a:rPr lang="hu-HU" b="1" dirty="0" smtClean="0"/>
              <a:t>Eszközök</a:t>
            </a:r>
            <a:r>
              <a:rPr lang="hu-HU" b="1" dirty="0"/>
              <a:t>, immateriális javak beszerzése a gyakornoki munkahely(</a:t>
            </a:r>
            <a:r>
              <a:rPr lang="hu-HU" b="1" dirty="0" err="1"/>
              <a:t>ek</a:t>
            </a:r>
            <a:r>
              <a:rPr lang="hu-HU" b="1" dirty="0"/>
              <a:t>) </a:t>
            </a:r>
            <a:endParaRPr lang="hu-HU" b="1" dirty="0" smtClean="0"/>
          </a:p>
          <a:p>
            <a:r>
              <a:rPr lang="hu-HU" b="1" dirty="0" smtClean="0"/>
              <a:t>Infrastrukturális </a:t>
            </a:r>
            <a:r>
              <a:rPr lang="hu-HU" b="1" dirty="0"/>
              <a:t>és ingatlan beruházás </a:t>
            </a:r>
            <a:r>
              <a:rPr lang="hu-HU" dirty="0"/>
              <a:t>a gyakornoki munkahely(</a:t>
            </a:r>
            <a:r>
              <a:rPr lang="hu-HU" dirty="0" err="1"/>
              <a:t>ek</a:t>
            </a:r>
            <a:r>
              <a:rPr lang="hu-HU" dirty="0"/>
              <a:t>) </a:t>
            </a:r>
            <a:r>
              <a:rPr lang="hu-HU" dirty="0" smtClean="0"/>
              <a:t>kialakításához</a:t>
            </a:r>
            <a:endParaRPr lang="hu-HU" b="1" dirty="0"/>
          </a:p>
          <a:p>
            <a:r>
              <a:rPr lang="hu-HU" b="1" dirty="0" smtClean="0"/>
              <a:t>Megváltozott </a:t>
            </a:r>
            <a:r>
              <a:rPr lang="hu-HU" b="1" dirty="0"/>
              <a:t>munkaképességű munkavállaló segítőjének foglalkoztatása</a:t>
            </a:r>
            <a:r>
              <a:rPr lang="hu-HU" dirty="0"/>
              <a:t> </a:t>
            </a:r>
            <a:endParaRPr lang="hu-HU" dirty="0" smtClean="0"/>
          </a:p>
          <a:p>
            <a:pPr marL="0" indent="0">
              <a:buNone/>
            </a:pPr>
            <a:endParaRPr lang="hu-HU" dirty="0"/>
          </a:p>
          <a:p>
            <a:pPr marL="0" indent="0">
              <a:buNone/>
            </a:pPr>
            <a:r>
              <a:rPr lang="hu-HU" dirty="0" smtClean="0"/>
              <a:t>A </a:t>
            </a:r>
            <a:r>
              <a:rPr lang="hu-HU" dirty="0"/>
              <a:t>támogatási kérelem</a:t>
            </a:r>
            <a:r>
              <a:rPr lang="hu-HU" b="1" dirty="0"/>
              <a:t> benyújtása 2016. augusztus 1. és 2018. július 31.</a:t>
            </a:r>
            <a:r>
              <a:rPr lang="hu-HU" dirty="0"/>
              <a:t> között lehetséges</a:t>
            </a:r>
          </a:p>
        </p:txBody>
      </p:sp>
    </p:spTree>
    <p:extLst>
      <p:ext uri="{BB962C8B-B14F-4D97-AF65-F5344CB8AC3E}">
        <p14:creationId xmlns:p14="http://schemas.microsoft.com/office/powerpoint/2010/main" val="3652571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805049" y="1246909"/>
            <a:ext cx="9453747" cy="1120673"/>
          </a:xfrm>
        </p:spPr>
        <p:txBody>
          <a:bodyPr>
            <a:normAutofit/>
          </a:bodyPr>
          <a:lstStyle/>
          <a:p>
            <a:pPr algn="ctr"/>
            <a:r>
              <a:rPr lang="hu-HU" sz="3600" b="1" dirty="0" smtClean="0"/>
              <a:t>Az építőipari </a:t>
            </a:r>
            <a:r>
              <a:rPr lang="hu-HU" sz="3600" b="1" dirty="0"/>
              <a:t>ágazat technológiai korszerűsítésére, hatékonyságának növelésére irányuló támogatás</a:t>
            </a:r>
            <a:endParaRPr lang="hu-HU" sz="3600" dirty="0"/>
          </a:p>
        </p:txBody>
      </p:sp>
      <p:sp>
        <p:nvSpPr>
          <p:cNvPr id="3" name="Tartalom helye 2"/>
          <p:cNvSpPr>
            <a:spLocks noGrp="1"/>
          </p:cNvSpPr>
          <p:nvPr>
            <p:ph idx="1"/>
          </p:nvPr>
        </p:nvSpPr>
        <p:spPr>
          <a:xfrm>
            <a:off x="838200" y="2612570"/>
            <a:ext cx="10515600" cy="4108863"/>
          </a:xfrm>
        </p:spPr>
        <p:txBody>
          <a:bodyPr>
            <a:normAutofit fontScale="77500" lnSpcReduction="20000"/>
          </a:bodyPr>
          <a:lstStyle/>
          <a:p>
            <a:r>
              <a:rPr lang="hu-HU" dirty="0"/>
              <a:t>A támogatásra jelenleg </a:t>
            </a:r>
            <a:r>
              <a:rPr lang="hu-HU" b="1" dirty="0" smtClean="0"/>
              <a:t>10 </a:t>
            </a:r>
            <a:r>
              <a:rPr lang="hu-HU" b="1" dirty="0"/>
              <a:t>és 250 fő közti foglalkoztatotti létszámú vállalatok pályázhatnak</a:t>
            </a:r>
            <a:r>
              <a:rPr lang="hu-HU" dirty="0"/>
              <a:t> </a:t>
            </a:r>
            <a:r>
              <a:rPr lang="hu-HU" b="1" dirty="0"/>
              <a:t>50 millió és egymilliárd forint közötti összegre</a:t>
            </a:r>
            <a:r>
              <a:rPr lang="hu-HU" dirty="0"/>
              <a:t>, vissza nem </a:t>
            </a:r>
            <a:r>
              <a:rPr lang="hu-HU" dirty="0" smtClean="0"/>
              <a:t>térítendő </a:t>
            </a:r>
            <a:r>
              <a:rPr lang="hu-HU" dirty="0"/>
              <a:t>támogatásként</a:t>
            </a:r>
            <a:r>
              <a:rPr lang="hu-HU" dirty="0" smtClean="0"/>
              <a:t>.</a:t>
            </a:r>
          </a:p>
          <a:p>
            <a:r>
              <a:rPr lang="hu-HU" dirty="0"/>
              <a:t>Támogatási igényt nyújthatnak be a Magyarországon székhellyel, telephellyel vagy fiókteleppel rendelkező, a kis- és középvállalkozások amennyiben: </a:t>
            </a:r>
          </a:p>
          <a:p>
            <a:r>
              <a:rPr lang="hu-HU" dirty="0"/>
              <a:t>a) 41.10-43.99 TEÁOR közötti vagy a 71.11. TEÁOR tevékenységi területen működnek,</a:t>
            </a:r>
            <a:br>
              <a:rPr lang="hu-HU" dirty="0"/>
            </a:br>
            <a:r>
              <a:rPr lang="hu-HU" dirty="0"/>
              <a:t>b) alkalmazotti létszáma 20 és 250 fő között van, és a legalább 20 fős létszámot a fenntartási időszak teljes időtartama alatt fenntart,</a:t>
            </a:r>
            <a:br>
              <a:rPr lang="hu-HU" dirty="0"/>
            </a:br>
            <a:r>
              <a:rPr lang="hu-HU" dirty="0"/>
              <a:t>c) legalább három teljes lezárt üzleti évvel rendelkezik,</a:t>
            </a:r>
            <a:br>
              <a:rPr lang="hu-HU" dirty="0"/>
            </a:br>
            <a:r>
              <a:rPr lang="hu-HU" dirty="0"/>
              <a:t>d) vállalja, hogy a beruházással létrehozott tevékenységet az üzembe helyezés időpontjától számított legalább öt évig fenntartja, </a:t>
            </a:r>
            <a:br>
              <a:rPr lang="hu-HU" dirty="0"/>
            </a:br>
            <a:r>
              <a:rPr lang="hu-HU" dirty="0"/>
              <a:t>e) a támogatás ösztönző hatásokkal bír</a:t>
            </a:r>
          </a:p>
          <a:p>
            <a:r>
              <a:rPr lang="hu-HU" dirty="0"/>
              <a:t>Kizárólag a TEÁOR szám szerinti 41.10 – 43.99 közötti, valamint a 71.11 tevékenységi körök </a:t>
            </a:r>
            <a:r>
              <a:rPr lang="hu-HU" dirty="0" err="1"/>
              <a:t>támogathatóak</a:t>
            </a:r>
            <a:r>
              <a:rPr lang="hu-HU" dirty="0"/>
              <a:t>. Egy kedvezményezett részére legalább 50 millió, legfeljebb 1 milliárd forint összegű támogatás nyújtható.</a:t>
            </a:r>
          </a:p>
          <a:p>
            <a:endParaRPr lang="hu-HU" dirty="0"/>
          </a:p>
        </p:txBody>
      </p:sp>
    </p:spTree>
    <p:extLst>
      <p:ext uri="{BB962C8B-B14F-4D97-AF65-F5344CB8AC3E}">
        <p14:creationId xmlns:p14="http://schemas.microsoft.com/office/powerpoint/2010/main" val="1236725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491343" y="1543792"/>
            <a:ext cx="10515600" cy="5070763"/>
          </a:xfrm>
        </p:spPr>
        <p:txBody>
          <a:bodyPr>
            <a:normAutofit fontScale="70000" lnSpcReduction="20000"/>
          </a:bodyPr>
          <a:lstStyle/>
          <a:p>
            <a:r>
              <a:rPr lang="hu-HU" dirty="0"/>
              <a:t>A meghatározott TEÁOR szerinti tevékenységeken belül támogatás igényelhető az alábbi kiadásokra: </a:t>
            </a:r>
            <a:br>
              <a:rPr lang="hu-HU" dirty="0"/>
            </a:br>
            <a:r>
              <a:rPr lang="hu-HU" dirty="0"/>
              <a:t>a) a meglévőnél magasabb minőséget biztosító gépek és szerszámok beszerzése; </a:t>
            </a:r>
            <a:br>
              <a:rPr lang="hu-HU" dirty="0"/>
            </a:br>
            <a:r>
              <a:rPr lang="hu-HU" dirty="0"/>
              <a:t>b) meglévő gépek minőségének fejlesztése kiegészítő eszközökkel; </a:t>
            </a:r>
            <a:br>
              <a:rPr lang="hu-HU" dirty="0"/>
            </a:br>
            <a:r>
              <a:rPr lang="hu-HU" dirty="0"/>
              <a:t>c) termelési folyamat alapvető megváltoztatására irányuló induló beruházások; </a:t>
            </a:r>
            <a:br>
              <a:rPr lang="hu-HU" dirty="0"/>
            </a:br>
            <a:r>
              <a:rPr lang="hu-HU" dirty="0"/>
              <a:t>d) információs technológia-fejlesztés; </a:t>
            </a:r>
            <a:br>
              <a:rPr lang="hu-HU" dirty="0"/>
            </a:br>
            <a:r>
              <a:rPr lang="hu-HU" dirty="0"/>
              <a:t>e) új eszközök, gépek beszerzéséhez, új technológiai rendszerek és kapacitások kialakításához kapcsolódó gyártási licenc, gyártási know-how beszerzések; </a:t>
            </a:r>
            <a:br>
              <a:rPr lang="hu-HU" dirty="0"/>
            </a:br>
            <a:r>
              <a:rPr lang="hu-HU" dirty="0"/>
              <a:t>f) a szabadalmak és egyéb immateriális javak megszerzésének, érvényesítésének és védelmének költsége; </a:t>
            </a:r>
            <a:br>
              <a:rPr lang="hu-HU" dirty="0"/>
            </a:br>
            <a:r>
              <a:rPr lang="hu-HU" dirty="0"/>
              <a:t>g) immateriális javak, különösen a hatékonyság növelését szolgáló szoftverek beszerzése; </a:t>
            </a:r>
            <a:br>
              <a:rPr lang="hu-HU" dirty="0"/>
            </a:br>
            <a:r>
              <a:rPr lang="hu-HU" dirty="0"/>
              <a:t>h) a c) és e) pontokhoz kapcsolódó energiahatékonysági beruházás; i) a c) és e) pontokhoz kapcsolódó megújuló energia használatát célzó beruházás.</a:t>
            </a:r>
          </a:p>
          <a:p>
            <a:r>
              <a:rPr lang="hu-HU" dirty="0"/>
              <a:t>A projektek a vállalkozás termelési vagy tervezési hatékonyságának javítását, az innovációt, a technológiai korszerűsítést, a gyártástechnológiai kapacitáshiány oldását kell, hogy szolgálják. </a:t>
            </a:r>
            <a:br>
              <a:rPr lang="hu-HU" dirty="0"/>
            </a:br>
            <a:r>
              <a:rPr lang="hu-HU" dirty="0"/>
              <a:t>A támogatandó tevékenység eredménye az alábbiak legalább egyike: </a:t>
            </a:r>
            <a:br>
              <a:rPr lang="hu-HU" dirty="0"/>
            </a:br>
            <a:r>
              <a:rPr lang="hu-HU" dirty="0"/>
              <a:t>a) új ismeret vagy technológia hasznosítása, </a:t>
            </a:r>
            <a:br>
              <a:rPr lang="hu-HU" dirty="0"/>
            </a:br>
            <a:r>
              <a:rPr lang="hu-HU" dirty="0"/>
              <a:t>b) jelentős teljesítmény-növekedés, </a:t>
            </a:r>
            <a:br>
              <a:rPr lang="hu-HU" dirty="0"/>
            </a:br>
            <a:r>
              <a:rPr lang="hu-HU" dirty="0"/>
              <a:t>c) a termelés költségeinek csökkentése, anélkül, hogy a teljesítmény csökkenne, </a:t>
            </a:r>
            <a:br>
              <a:rPr lang="hu-HU" dirty="0"/>
            </a:br>
            <a:r>
              <a:rPr lang="hu-HU" dirty="0"/>
              <a:t>d) új vagy alapvetően átdolgozott termékek, szolgáltatások és eljárások legalább hazai piacra vitele.</a:t>
            </a:r>
          </a:p>
          <a:p>
            <a:endParaRPr lang="hu-HU" dirty="0"/>
          </a:p>
        </p:txBody>
      </p:sp>
    </p:spTree>
    <p:extLst>
      <p:ext uri="{BB962C8B-B14F-4D97-AF65-F5344CB8AC3E}">
        <p14:creationId xmlns:p14="http://schemas.microsoft.com/office/powerpoint/2010/main" val="3891569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733796" y="1294411"/>
            <a:ext cx="10285021" cy="5735781"/>
          </a:xfrm>
        </p:spPr>
        <p:txBody>
          <a:bodyPr>
            <a:normAutofit fontScale="62500" lnSpcReduction="20000"/>
          </a:bodyPr>
          <a:lstStyle/>
          <a:p>
            <a:r>
              <a:rPr lang="hu-HU" b="1" dirty="0"/>
              <a:t>Az alábbi költségek </a:t>
            </a:r>
            <a:r>
              <a:rPr lang="hu-HU" b="1" dirty="0" smtClean="0"/>
              <a:t>számolhatók </a:t>
            </a:r>
            <a:r>
              <a:rPr lang="hu-HU" b="1" dirty="0"/>
              <a:t>el</a:t>
            </a:r>
            <a:r>
              <a:rPr lang="hu-HU" b="1" dirty="0" smtClean="0"/>
              <a:t>:</a:t>
            </a:r>
          </a:p>
          <a:p>
            <a:r>
              <a:rPr lang="hu-HU" dirty="0"/>
              <a:t/>
            </a:r>
            <a:br>
              <a:rPr lang="hu-HU" dirty="0"/>
            </a:br>
            <a:r>
              <a:rPr lang="hu-HU" dirty="0"/>
              <a:t>I. A tevékenységhez kapcsolódó költségek </a:t>
            </a:r>
            <a:endParaRPr lang="hu-HU" dirty="0" smtClean="0"/>
          </a:p>
          <a:p>
            <a:r>
              <a:rPr lang="hu-HU" dirty="0" smtClean="0"/>
              <a:t>- </a:t>
            </a:r>
            <a:r>
              <a:rPr lang="hu-HU" dirty="0"/>
              <a:t>technológiai korszerűsítést eredményező új, egyenként minimum nettó 200.000 Ft értékű eszközök bekerülési értéke; </a:t>
            </a:r>
            <a:endParaRPr lang="hu-HU" dirty="0" smtClean="0"/>
          </a:p>
          <a:p>
            <a:r>
              <a:rPr lang="hu-HU" dirty="0" smtClean="0"/>
              <a:t>- </a:t>
            </a:r>
            <a:r>
              <a:rPr lang="hu-HU" dirty="0"/>
              <a:t>telekommunikációs eszközök beszerzési költségei, amely tartalmazza a vételárat, tartalmazhatja a projekthez közvetlenül kapcsolódó információ / adattárolás költségeit; </a:t>
            </a:r>
            <a:endParaRPr lang="hu-HU" dirty="0" smtClean="0"/>
          </a:p>
          <a:p>
            <a:r>
              <a:rPr lang="hu-HU" dirty="0" smtClean="0"/>
              <a:t>- </a:t>
            </a:r>
            <a:r>
              <a:rPr lang="hu-HU" dirty="0"/>
              <a:t>alkalmazások, szoftverek, alapszoftverek beszerzése és a beszerzéshez kapcsolódó szolgáltatásokkal kapcsolatos kiadások; </a:t>
            </a:r>
            <a:endParaRPr lang="hu-HU" dirty="0" smtClean="0"/>
          </a:p>
          <a:p>
            <a:r>
              <a:rPr lang="hu-HU" dirty="0" smtClean="0"/>
              <a:t>- </a:t>
            </a:r>
            <a:r>
              <a:rPr lang="hu-HU" dirty="0"/>
              <a:t>a szabadalmak és egyéb immateriális javak megszerzésének, érvényesítésének és védelmének költségei; </a:t>
            </a:r>
            <a:endParaRPr lang="hu-HU" dirty="0" smtClean="0"/>
          </a:p>
          <a:p>
            <a:r>
              <a:rPr lang="hu-HU" dirty="0" smtClean="0"/>
              <a:t>- </a:t>
            </a:r>
            <a:r>
              <a:rPr lang="hu-HU" dirty="0"/>
              <a:t>immateriális javak különös tekintettel a fejlesztési szoftverekre költségei; valamint - a </a:t>
            </a:r>
            <a:r>
              <a:rPr lang="hu-HU" dirty="0" err="1"/>
              <a:t>testreszabás</a:t>
            </a:r>
            <a:r>
              <a:rPr lang="hu-HU" dirty="0"/>
              <a:t> költségei; </a:t>
            </a:r>
            <a:endParaRPr lang="hu-HU" dirty="0" smtClean="0"/>
          </a:p>
          <a:p>
            <a:r>
              <a:rPr lang="hu-HU" dirty="0" smtClean="0"/>
              <a:t>- </a:t>
            </a:r>
            <a:r>
              <a:rPr lang="hu-HU" dirty="0"/>
              <a:t>a migrációs (adatok is) fejlesztések költségei; - és a betanítás költsége (közvetlenül a beszerzett szoftverhez kapcsolódva</a:t>
            </a:r>
            <a:r>
              <a:rPr lang="hu-HU" dirty="0" smtClean="0"/>
              <a:t>).</a:t>
            </a:r>
          </a:p>
          <a:p>
            <a:r>
              <a:rPr lang="hu-HU" dirty="0"/>
              <a:t/>
            </a:r>
            <a:br>
              <a:rPr lang="hu-HU" dirty="0"/>
            </a:br>
            <a:r>
              <a:rPr lang="hu-HU" dirty="0"/>
              <a:t>II. II. Közbeszerzési eljárások lefolytatásához kapcsolódó költségek – kizárólag de </a:t>
            </a:r>
            <a:r>
              <a:rPr lang="hu-HU" dirty="0" err="1"/>
              <a:t>minimis</a:t>
            </a:r>
            <a:r>
              <a:rPr lang="hu-HU" dirty="0"/>
              <a:t> jogcímen elszámolható - közbeszerzési szakértő díja közbeszerzési dokumentáció összeállítása, közbeszerzési tanácsadói tevékenység; - közbeszerzési eljárás díja</a:t>
            </a:r>
          </a:p>
          <a:p>
            <a:r>
              <a:rPr lang="hu-HU" b="1" dirty="0"/>
              <a:t>A támogatási szerződés megkötésére 2018. szeptember 30-ig van lehetőség, a projektzárás határideje legkésőbb 2019. május 15-e lehet, a támogatás kifizetésére 2019. június 30-ig kell, hogy sor kerüljön.</a:t>
            </a:r>
            <a:r>
              <a:rPr lang="hu-HU" dirty="0"/>
              <a:t/>
            </a:r>
            <a:br>
              <a:rPr lang="hu-HU" dirty="0"/>
            </a:br>
            <a:r>
              <a:rPr lang="hu-HU" b="1" dirty="0"/>
              <a:t>A támogatás mértéke minden kedvezményezett esetén egyedileg, a támogatási szerződésben kerül meghatározásra és rögzítésre, a támogatási kategóriák függvényében</a:t>
            </a:r>
            <a:endParaRPr lang="hu-HU" dirty="0"/>
          </a:p>
          <a:p>
            <a:endParaRPr lang="hu-HU" dirty="0"/>
          </a:p>
        </p:txBody>
      </p:sp>
    </p:spTree>
    <p:extLst>
      <p:ext uri="{BB962C8B-B14F-4D97-AF65-F5344CB8AC3E}">
        <p14:creationId xmlns:p14="http://schemas.microsoft.com/office/powerpoint/2010/main" val="2013889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896094" y="1175659"/>
            <a:ext cx="10121735" cy="5462648"/>
          </a:xfrm>
        </p:spPr>
        <p:txBody>
          <a:bodyPr>
            <a:normAutofit fontScale="55000" lnSpcReduction="20000"/>
          </a:bodyPr>
          <a:lstStyle/>
          <a:p>
            <a:pPr algn="ctr"/>
            <a:r>
              <a:rPr lang="hu-HU" sz="3300" b="1" dirty="0"/>
              <a:t>Támogatási </a:t>
            </a:r>
            <a:r>
              <a:rPr lang="hu-HU" sz="3300" b="1" dirty="0" smtClean="0"/>
              <a:t>kategóriák:</a:t>
            </a:r>
            <a:endParaRPr lang="hu-HU" dirty="0"/>
          </a:p>
          <a:p>
            <a:pPr marL="0" indent="0">
              <a:buNone/>
            </a:pPr>
            <a:r>
              <a:rPr lang="hu-HU" b="1" dirty="0" smtClean="0"/>
              <a:t>Csekély </a:t>
            </a:r>
            <a:r>
              <a:rPr lang="hu-HU" b="1" dirty="0"/>
              <a:t>összegű támogatás:</a:t>
            </a:r>
            <a:r>
              <a:rPr lang="hu-HU" dirty="0"/>
              <a:t> Csekély összegű támogatás esetén a támogatás maximális mértéke az elszámolható költségek 100%-a, de maximum 200 ezer eurónak megfelelő forintösszeg, amennyiben a de </a:t>
            </a:r>
            <a:r>
              <a:rPr lang="hu-HU" dirty="0" err="1"/>
              <a:t>minimis</a:t>
            </a:r>
            <a:r>
              <a:rPr lang="hu-HU" dirty="0"/>
              <a:t> rendelet ezt lehetővé teszi.</a:t>
            </a:r>
          </a:p>
          <a:p>
            <a:pPr marL="0" indent="0">
              <a:buNone/>
            </a:pPr>
            <a:r>
              <a:rPr lang="hu-HU" b="1" dirty="0"/>
              <a:t>Regionális beruházási támogatás:</a:t>
            </a:r>
            <a:r>
              <a:rPr lang="hu-HU" dirty="0"/>
              <a:t> A beruházó az elszámolható költségek legalább 25%-át saját forrásból kell biztosítania.</a:t>
            </a:r>
            <a:br>
              <a:rPr lang="hu-HU" dirty="0"/>
            </a:br>
            <a:r>
              <a:rPr lang="hu-HU" dirty="0"/>
              <a:t>Támogatási intenzitása a regionális térkép alapján:</a:t>
            </a:r>
            <a:br>
              <a:rPr lang="hu-HU" dirty="0"/>
            </a:br>
            <a:r>
              <a:rPr lang="hu-HU" dirty="0"/>
              <a:t>Észak-Magyarország, Észak-Alföld, Dél-Alföld, Dél-Dunántúl: 50%</a:t>
            </a:r>
            <a:br>
              <a:rPr lang="hu-HU" dirty="0"/>
            </a:br>
            <a:r>
              <a:rPr lang="hu-HU" dirty="0"/>
              <a:t>Közép-Dunántúl: 35%</a:t>
            </a:r>
            <a:br>
              <a:rPr lang="hu-HU" dirty="0"/>
            </a:br>
            <a:r>
              <a:rPr lang="hu-HU" dirty="0"/>
              <a:t>Nyugat Dunántúl: 25%</a:t>
            </a:r>
            <a:br>
              <a:rPr lang="hu-HU" dirty="0"/>
            </a:br>
            <a:r>
              <a:rPr lang="hu-HU" dirty="0"/>
              <a:t>Pest megye: 20-35%</a:t>
            </a:r>
            <a:br>
              <a:rPr lang="hu-HU" dirty="0"/>
            </a:br>
            <a:r>
              <a:rPr lang="hu-HU" dirty="0"/>
              <a:t>A támogatási intenzitás kisvállalkozás esetén 20 százalékponttal, középvállalkozás esetén 10 százalékponttal </a:t>
            </a:r>
            <a:r>
              <a:rPr lang="hu-HU" dirty="0" smtClean="0"/>
              <a:t>növelhető</a:t>
            </a:r>
          </a:p>
          <a:p>
            <a:pPr marL="0" indent="0">
              <a:buNone/>
            </a:pPr>
            <a:r>
              <a:rPr lang="hu-HU" b="1" dirty="0"/>
              <a:t>Kis- és középvállalkozásnak nyújtott beruházási támogatás :</a:t>
            </a:r>
            <a:r>
              <a:rPr lang="hu-HU" dirty="0"/>
              <a:t/>
            </a:r>
            <a:br>
              <a:rPr lang="hu-HU" dirty="0"/>
            </a:br>
            <a:r>
              <a:rPr lang="hu-HU" dirty="0"/>
              <a:t>(1) A kis- és középvállalkozásnak nyújtott beruházási támogatás kis- és középvállalkozás induló beruházásához nyújtható. </a:t>
            </a:r>
            <a:br>
              <a:rPr lang="hu-HU" dirty="0"/>
            </a:br>
            <a:r>
              <a:rPr lang="hu-HU" dirty="0"/>
              <a:t>(2) A támogatási intenzitás nem haladhatja meg kisvállalkozás esetén az elszámolható költségek 20%-át, középvállalkozás esetén az elszámolható költségek 10%-át</a:t>
            </a:r>
            <a:r>
              <a:rPr lang="hu-HU" dirty="0" smtClean="0"/>
              <a:t>.</a:t>
            </a:r>
            <a:r>
              <a:rPr lang="hu-HU" dirty="0"/>
              <a:t/>
            </a:r>
            <a:br>
              <a:rPr lang="hu-HU" dirty="0"/>
            </a:br>
            <a:r>
              <a:rPr lang="hu-HU" b="1" dirty="0"/>
              <a:t>Kkv-knak nyújtott innovációs támogatás:</a:t>
            </a:r>
            <a:r>
              <a:rPr lang="hu-HU" dirty="0"/>
              <a:t/>
            </a:r>
            <a:br>
              <a:rPr lang="hu-HU" dirty="0"/>
            </a:br>
            <a:r>
              <a:rPr lang="hu-HU" dirty="0"/>
              <a:t>A támogatási intenzitás nem haladhatja meg az elszámolható költségek 50%-át. Az innovációs tanácsadásra és támogató szolgáltatásokra nyújtott támogatás sajátos esetében a támogatási intenzitás az elszámolható költségek 100%-ára növelhető feltéve, hogy bármely hároméves időszak alatt az innovációs tanácsadásra és támogató szolgáltatásokra nyújtott támogatás teljes összege nem haladja meg vállalkozásonként a 200 000 EUR-t</a:t>
            </a:r>
            <a:r>
              <a:rPr lang="hu-HU" dirty="0" smtClean="0"/>
              <a:t>.</a:t>
            </a:r>
            <a:r>
              <a:rPr lang="hu-HU" dirty="0"/>
              <a:t/>
            </a:r>
            <a:br>
              <a:rPr lang="hu-HU" dirty="0"/>
            </a:br>
            <a:r>
              <a:rPr lang="hu-HU" b="1" dirty="0"/>
              <a:t>Eljárási és szervezési innováció támogatása:</a:t>
            </a:r>
            <a:r>
              <a:rPr lang="hu-HU" dirty="0"/>
              <a:t> Nagyvállalkozásnak nyújtott támogatás csak akkor egyeztethető össze, ha a nagyvállalkozás a támogatott tevékenység során ténylegesen együttműködik kkv-kkal, és ha az összes elszámolható költség legalább 30%-át az együttműködő kkv-k viselik. A támogatási intenzitás nagyvállalkozás esetében nem haladhatja meg az elszámolható költségek 15%-át, kkv-k esetében pedig az elszámolható költségek 50%-át.</a:t>
            </a:r>
            <a:br>
              <a:rPr lang="hu-HU" dirty="0"/>
            </a:br>
            <a:r>
              <a:rPr lang="hu-HU" b="1" dirty="0"/>
              <a:t>Az energiahatékonysági intézkedéshez nyújtott beruházási támogatás:</a:t>
            </a:r>
            <a:r>
              <a:rPr lang="hu-HU" dirty="0"/>
              <a:t> A támogatási intenzitás nem haladhatja meg az elszámolható költségek 30%-át. A támogatási intenzitás kisvállalkozásoknak nyújtott támogatás esetében 20 százalékponttal, középvállalkozásoknak nyújtott támogatás esetében pedig 10 százalékponttal növelhető.</a:t>
            </a:r>
            <a:br>
              <a:rPr lang="hu-HU" dirty="0"/>
            </a:br>
            <a:r>
              <a:rPr lang="hu-HU" b="1" dirty="0"/>
              <a:t>A megújuló energia termeléséhez nyújtott beruházási támogatás:</a:t>
            </a:r>
            <a:r>
              <a:rPr lang="hu-HU" dirty="0"/>
              <a:t> A támogatási intenzitás nem haladhatja meg az elszámolható költségek 45%-át. Az intenzitás középvállalkozás esetén 10 százalékponttal, kisvállalkozás esetén 20 százalékponttal növelhető.</a:t>
            </a:r>
          </a:p>
          <a:p>
            <a:endParaRPr lang="hu-HU" dirty="0"/>
          </a:p>
        </p:txBody>
      </p:sp>
    </p:spTree>
    <p:extLst>
      <p:ext uri="{BB962C8B-B14F-4D97-AF65-F5344CB8AC3E}">
        <p14:creationId xmlns:p14="http://schemas.microsoft.com/office/powerpoint/2010/main" val="1359582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454726" y="1294410"/>
            <a:ext cx="10515600" cy="890650"/>
          </a:xfrm>
        </p:spPr>
        <p:txBody>
          <a:bodyPr>
            <a:noAutofit/>
          </a:bodyPr>
          <a:lstStyle/>
          <a:p>
            <a:pPr algn="ctr"/>
            <a:r>
              <a:rPr lang="hu-HU" sz="2000" b="1" dirty="0"/>
              <a:t>TFC-1.1.1-2017</a:t>
            </a:r>
            <a:br>
              <a:rPr lang="hu-HU" sz="2000" b="1" dirty="0"/>
            </a:br>
            <a:r>
              <a:rPr lang="hu-HU" sz="2000" b="1" dirty="0" smtClean="0"/>
              <a:t>Kisfaludy </a:t>
            </a:r>
            <a:r>
              <a:rPr lang="hu-HU" sz="2000" b="1" dirty="0"/>
              <a:t>Szálláshelyfejlesztési Konstrukció – panziók fejlesztése</a:t>
            </a:r>
            <a:r>
              <a:rPr lang="hu-HU" sz="3600" b="1" dirty="0"/>
              <a:t> </a:t>
            </a:r>
            <a:endParaRPr lang="hu-HU" sz="3600" dirty="0"/>
          </a:p>
        </p:txBody>
      </p:sp>
      <p:sp>
        <p:nvSpPr>
          <p:cNvPr id="3" name="Tartalom helye 2"/>
          <p:cNvSpPr>
            <a:spLocks noGrp="1"/>
          </p:cNvSpPr>
          <p:nvPr>
            <p:ph idx="1"/>
          </p:nvPr>
        </p:nvSpPr>
        <p:spPr>
          <a:xfrm>
            <a:off x="1318161" y="2339439"/>
            <a:ext cx="10652165" cy="4779819"/>
          </a:xfrm>
        </p:spPr>
        <p:txBody>
          <a:bodyPr>
            <a:normAutofit fontScale="55000" lnSpcReduction="20000"/>
          </a:bodyPr>
          <a:lstStyle/>
          <a:p>
            <a:r>
              <a:rPr lang="hu-HU" b="1" u="sng" dirty="0"/>
              <a:t>Támogatás maximális mértéke, összege:</a:t>
            </a:r>
            <a:endParaRPr lang="hu-HU" dirty="0"/>
          </a:p>
          <a:p>
            <a:r>
              <a:rPr lang="hu-HU" dirty="0"/>
              <a:t>Maximális támogatás: </a:t>
            </a:r>
            <a:r>
              <a:rPr lang="hu-HU" b="1" dirty="0"/>
              <a:t>70%</a:t>
            </a:r>
            <a:r>
              <a:rPr lang="hu-HU" dirty="0"/>
              <a:t>, de figyelembe kell venni az alábbit</a:t>
            </a:r>
            <a:r>
              <a:rPr lang="hu-HU" dirty="0" smtClean="0"/>
              <a:t>:</a:t>
            </a:r>
            <a:r>
              <a:rPr lang="hu-HU" dirty="0"/>
              <a:t> </a:t>
            </a:r>
          </a:p>
          <a:p>
            <a:r>
              <a:rPr lang="hu-HU" dirty="0"/>
              <a:t>Panziók </a:t>
            </a:r>
            <a:r>
              <a:rPr lang="hu-HU" dirty="0" err="1"/>
              <a:t>szobánkénti</a:t>
            </a:r>
            <a:r>
              <a:rPr lang="hu-HU" dirty="0"/>
              <a:t> fajlagos költségei = Beruházás összes elszámolható költsége / meglévő szoba: maximum </a:t>
            </a:r>
            <a:r>
              <a:rPr lang="hu-HU" b="1" dirty="0"/>
              <a:t>5.000.000.- </a:t>
            </a:r>
            <a:r>
              <a:rPr lang="hu-HU" b="1" dirty="0" smtClean="0"/>
              <a:t>Ft</a:t>
            </a:r>
          </a:p>
          <a:p>
            <a:r>
              <a:rPr lang="hu-HU" b="1" u="sng" dirty="0"/>
              <a:t>Panziók esetében a minimum - maximum támogatási összegek:</a:t>
            </a:r>
            <a:endParaRPr lang="hu-HU" dirty="0"/>
          </a:p>
          <a:p>
            <a:r>
              <a:rPr lang="hu-HU" b="1" dirty="0"/>
              <a:t>5 </a:t>
            </a:r>
            <a:r>
              <a:rPr lang="hu-HU" b="1" dirty="0" err="1"/>
              <a:t>Mft</a:t>
            </a:r>
            <a:r>
              <a:rPr lang="hu-HU" b="1" dirty="0"/>
              <a:t> - 50 </a:t>
            </a:r>
            <a:r>
              <a:rPr lang="hu-HU" b="1" dirty="0" err="1"/>
              <a:t>Mft</a:t>
            </a:r>
            <a:r>
              <a:rPr lang="hu-HU" b="1" dirty="0"/>
              <a:t> között - </a:t>
            </a:r>
            <a:r>
              <a:rPr lang="hu-HU" dirty="0"/>
              <a:t>A támogatás számításának alapja a projekt általános forgalmi adó nélkül számított költsége</a:t>
            </a:r>
            <a:r>
              <a:rPr lang="hu-HU" dirty="0" smtClean="0"/>
              <a:t>.</a:t>
            </a:r>
            <a:endParaRPr lang="hu-HU" dirty="0"/>
          </a:p>
          <a:p>
            <a:r>
              <a:rPr lang="hu-HU" dirty="0"/>
              <a:t>Amennyiben a projekt keretében kapacitásbővítésre is sor kerül, a kialakítandó új kapacitás kapcsán, a fenti táblázatban szereplő költségösszeg 150%-a számolható el kialakításra kerülő új szobánként</a:t>
            </a:r>
            <a:r>
              <a:rPr lang="hu-HU" dirty="0" smtClean="0"/>
              <a:t>.</a:t>
            </a:r>
          </a:p>
          <a:p>
            <a:r>
              <a:rPr lang="hu-HU" b="1" u="sng" dirty="0"/>
              <a:t>Előleg mértéke:</a:t>
            </a:r>
            <a:r>
              <a:rPr lang="hu-HU" dirty="0"/>
              <a:t/>
            </a:r>
            <a:br>
              <a:rPr lang="hu-HU" dirty="0"/>
            </a:br>
            <a:r>
              <a:rPr lang="hu-HU" dirty="0"/>
              <a:t>Jelen támogatási igényi kiírás keretében támogatott projektek esetében az igénybe vehető maximális előleg mértéke a </a:t>
            </a:r>
            <a:r>
              <a:rPr lang="hu-HU" b="1" dirty="0"/>
              <a:t>megítélt támogatás 50%-a</a:t>
            </a:r>
            <a:r>
              <a:rPr lang="hu-HU" dirty="0"/>
              <a:t>. </a:t>
            </a:r>
            <a:endParaRPr lang="hu-HU" dirty="0" smtClean="0"/>
          </a:p>
          <a:p>
            <a:r>
              <a:rPr lang="hu-HU" b="1" u="sng" dirty="0"/>
              <a:t>TÁMOGATHATÓ KERESKEDELMI SZÁLLÁSHELY KATEGÓRIÁK:</a:t>
            </a:r>
            <a:r>
              <a:rPr lang="hu-HU" dirty="0"/>
              <a:t/>
            </a:r>
            <a:br>
              <a:rPr lang="hu-HU" dirty="0"/>
            </a:br>
            <a:endParaRPr lang="hu-HU" dirty="0" smtClean="0"/>
          </a:p>
          <a:p>
            <a:pPr algn="just"/>
            <a:r>
              <a:rPr lang="hu-HU" dirty="0" smtClean="0"/>
              <a:t>PANZIÓ</a:t>
            </a:r>
            <a:r>
              <a:rPr lang="hu-HU" dirty="0"/>
              <a:t>: az a kizárólag szálláshely-szolgáltatás folytatása céljából létesített szálláshelytípus, amelyben a szálláshely szolgáltatása mellett a reggeli szolgáltatás kötelező; a hasznosított szobák száma </a:t>
            </a:r>
            <a:r>
              <a:rPr lang="hu-HU" b="1" dirty="0"/>
              <a:t>legalább hat, de legfeljebb huszonöt, az ágyak száma legalább tizenegy, de legfeljebb ötven</a:t>
            </a:r>
            <a:r>
              <a:rPr lang="hu-HU" dirty="0"/>
              <a:t> </a:t>
            </a:r>
          </a:p>
          <a:p>
            <a:r>
              <a:rPr lang="hu-HU" dirty="0"/>
              <a:t>Támogatási igényt olyan meglévő (üzemelő) panzió fejlesztésére lehet benyújtani, amelyre vonatkozóan a támogatást igénylő a támogatási </a:t>
            </a:r>
            <a:r>
              <a:rPr lang="hu-HU" b="1" dirty="0"/>
              <a:t>igény benyújtásakor panzió besorolású működési engedéllyel rendelkezik.</a:t>
            </a:r>
          </a:p>
          <a:p>
            <a:endParaRPr lang="hu-HU" b="1" dirty="0"/>
          </a:p>
          <a:p>
            <a:endParaRPr lang="hu-HU" dirty="0"/>
          </a:p>
          <a:p>
            <a:endParaRPr lang="hu-HU" dirty="0"/>
          </a:p>
        </p:txBody>
      </p:sp>
    </p:spTree>
    <p:extLst>
      <p:ext uri="{BB962C8B-B14F-4D97-AF65-F5344CB8AC3E}">
        <p14:creationId xmlns:p14="http://schemas.microsoft.com/office/powerpoint/2010/main" val="8454787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2042556" y="1151907"/>
            <a:ext cx="10149443" cy="5486399"/>
          </a:xfrm>
        </p:spPr>
        <p:txBody>
          <a:bodyPr>
            <a:normAutofit fontScale="62500" lnSpcReduction="20000"/>
          </a:bodyPr>
          <a:lstStyle/>
          <a:p>
            <a:r>
              <a:rPr lang="hu-HU" b="1" u="sng" dirty="0" smtClean="0"/>
              <a:t>TÁMOGATÁST </a:t>
            </a:r>
            <a:r>
              <a:rPr lang="hu-HU" b="1" u="sng" dirty="0"/>
              <a:t>IGÉNYLŐK KÖRE:</a:t>
            </a:r>
            <a:endParaRPr lang="hu-HU" dirty="0"/>
          </a:p>
          <a:p>
            <a:r>
              <a:rPr lang="hu-HU" dirty="0"/>
              <a:t>Magyarországon bejegyzett székhelyű vagy telephelyű, kettős könyvvitelt vezető gazdasági társaságok, vállalkozások (ideértve az ingatlankezelő, ingatlanbefektetési társaságokat is)</a:t>
            </a:r>
          </a:p>
          <a:p>
            <a:r>
              <a:rPr lang="hu-HU" dirty="0"/>
              <a:t>egyéni vállalkozások</a:t>
            </a:r>
          </a:p>
          <a:p>
            <a:r>
              <a:rPr lang="hu-HU" dirty="0"/>
              <a:t>költségvetési szervek és intézményeik és az általuk megbízott üzemeltető gazdasági társaságok</a:t>
            </a:r>
          </a:p>
          <a:p>
            <a:r>
              <a:rPr lang="hu-HU" dirty="0"/>
              <a:t>önkormányzatok és intézményeik és az általuk alapított gazdasági társaságok</a:t>
            </a:r>
          </a:p>
          <a:p>
            <a:r>
              <a:rPr lang="hu-HU" dirty="0"/>
              <a:t>Magyarországon bejegyzett székhelyű vagy telephelyű nonprofit szervezetek</a:t>
            </a:r>
          </a:p>
          <a:p>
            <a:r>
              <a:rPr lang="hu-HU" dirty="0"/>
              <a:t>szövetkezetek</a:t>
            </a:r>
          </a:p>
          <a:p>
            <a:r>
              <a:rPr lang="hu-HU" dirty="0"/>
              <a:t>egyházi jogi személyek</a:t>
            </a:r>
          </a:p>
          <a:p>
            <a:r>
              <a:rPr lang="hu-HU" u="sng" dirty="0"/>
              <a:t>Szálláshely fejlesztésére pályázhat:</a:t>
            </a:r>
            <a:endParaRPr lang="hu-HU" dirty="0"/>
          </a:p>
          <a:p>
            <a:r>
              <a:rPr lang="hu-HU" dirty="0"/>
              <a:t>Az ingatlan tulajdonosa</a:t>
            </a:r>
          </a:p>
          <a:p>
            <a:r>
              <a:rPr lang="hu-HU" dirty="0"/>
              <a:t>Szálláshely </a:t>
            </a:r>
            <a:r>
              <a:rPr lang="hu-HU" dirty="0" smtClean="0"/>
              <a:t>üzemeltetője</a:t>
            </a:r>
            <a:endParaRPr lang="hu-HU" dirty="0"/>
          </a:p>
          <a:p>
            <a:pPr marL="0" indent="0">
              <a:buNone/>
            </a:pPr>
            <a:r>
              <a:rPr lang="hu-HU" b="1" dirty="0" smtClean="0"/>
              <a:t>A pályázónak </a:t>
            </a:r>
            <a:r>
              <a:rPr lang="hu-HU" b="1" dirty="0"/>
              <a:t>(üzemeltetőnek, tulajdonosnak) vállalnia kell, hogy</a:t>
            </a:r>
          </a:p>
          <a:p>
            <a:r>
              <a:rPr lang="hu-HU" dirty="0"/>
              <a:t>a „Panzió csillaggal” minősítést a projekt zárásáig (a záró beszámoló benyújtásáig) megszerzi,</a:t>
            </a:r>
          </a:p>
          <a:p>
            <a:r>
              <a:rPr lang="hu-HU" dirty="0"/>
              <a:t>évi 180 napig nyitva tart, és ezt a fenntartási idő végéig vállalja,</a:t>
            </a:r>
          </a:p>
          <a:p>
            <a:r>
              <a:rPr lang="hu-HU" dirty="0"/>
              <a:t>a vállalt </a:t>
            </a:r>
            <a:r>
              <a:rPr lang="hu-HU" dirty="0" err="1"/>
              <a:t>nyitvatartott</a:t>
            </a:r>
            <a:r>
              <a:rPr lang="hu-HU" dirty="0"/>
              <a:t> napokra vetített minimum 50%-</a:t>
            </a:r>
            <a:r>
              <a:rPr lang="hu-HU" dirty="0" err="1"/>
              <a:t>os</a:t>
            </a:r>
            <a:r>
              <a:rPr lang="hu-HU" dirty="0"/>
              <a:t> </a:t>
            </a:r>
            <a:r>
              <a:rPr lang="hu-HU" dirty="0" err="1"/>
              <a:t>kihasználtságot</a:t>
            </a:r>
            <a:r>
              <a:rPr lang="hu-HU" dirty="0"/>
              <a:t> elér.</a:t>
            </a:r>
          </a:p>
          <a:p>
            <a:r>
              <a:rPr lang="hu-HU" dirty="0"/>
              <a:t>A benyújtást megelőző üzemeltetés időszakára vonatkozóan egyéb feltételt a pályázati felhívás nem határoz meg. </a:t>
            </a:r>
          </a:p>
          <a:p>
            <a:endParaRPr lang="hu-HU" dirty="0"/>
          </a:p>
        </p:txBody>
      </p:sp>
    </p:spTree>
    <p:extLst>
      <p:ext uri="{BB962C8B-B14F-4D97-AF65-F5344CB8AC3E}">
        <p14:creationId xmlns:p14="http://schemas.microsoft.com/office/powerpoint/2010/main" val="4123765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676400" y="1421863"/>
            <a:ext cx="10329553" cy="5287695"/>
          </a:xfrm>
        </p:spPr>
        <p:txBody>
          <a:bodyPr>
            <a:normAutofit fontScale="55000" lnSpcReduction="20000"/>
          </a:bodyPr>
          <a:lstStyle/>
          <a:p>
            <a:pPr marL="0" indent="0">
              <a:buNone/>
            </a:pPr>
            <a:r>
              <a:rPr lang="hu-HU" b="1" u="sng" dirty="0" smtClean="0"/>
              <a:t>	TÁMOGATHATÓ </a:t>
            </a:r>
            <a:r>
              <a:rPr lang="hu-HU" b="1" u="sng" dirty="0"/>
              <a:t>TEVÉKENYSÉGEK KÖRE:</a:t>
            </a:r>
            <a:endParaRPr lang="hu-HU" dirty="0"/>
          </a:p>
          <a:p>
            <a:endParaRPr lang="hu-HU" dirty="0"/>
          </a:p>
          <a:p>
            <a:r>
              <a:rPr lang="hu-HU" b="1" u="sng" dirty="0"/>
              <a:t>Önállóan támogatható tevékenységek (maximum a projekt 50%-</a:t>
            </a:r>
            <a:r>
              <a:rPr lang="hu-HU" b="1" u="sng" dirty="0" err="1"/>
              <a:t>áig</a:t>
            </a:r>
            <a:r>
              <a:rPr lang="hu-HU" b="1" u="sng" dirty="0"/>
              <a:t>):</a:t>
            </a:r>
            <a:endParaRPr lang="hu-HU" dirty="0"/>
          </a:p>
          <a:p>
            <a:r>
              <a:rPr lang="hu-HU" dirty="0"/>
              <a:t>meglévő (üzemelő) kereskedelmi szálláshelyek belső megjelenésének, belsőépítészeti arculatának minőségének és szálláshelyek szobáinak, közösségi tereinek bővítésére, változtatására irányuló beruházások;</a:t>
            </a:r>
          </a:p>
          <a:p>
            <a:r>
              <a:rPr lang="hu-HU" dirty="0"/>
              <a:t>meglévő (üzemelő) kereskedelmi szálláshelyek új tematikus szolgáltatásfejlesztéshez kapcsolódó infrastrukturális beruházások támogatása (szálláshelyek szolgáltatási kínálatának minőségi és mennyiségi fejlesztése, valamint ezek kombinációja, pl. családbarát, szenior, egészségturisztikai, kerékpáros, stb. szolgáltatások) az adott térség turisztikai fejlesztési irányaihoz, kitörési pontjaihoz igazodva az elszámolható beruházás összeg elszámolható költségének 40%-</a:t>
            </a:r>
            <a:r>
              <a:rPr lang="hu-HU" dirty="0" err="1"/>
              <a:t>ig</a:t>
            </a:r>
            <a:r>
              <a:rPr lang="hu-HU" dirty="0"/>
              <a:t> (A 40%-</a:t>
            </a:r>
            <a:r>
              <a:rPr lang="hu-HU" dirty="0" err="1"/>
              <a:t>os</a:t>
            </a:r>
            <a:r>
              <a:rPr lang="hu-HU" dirty="0"/>
              <a:t> korlát nem vonatkozik a wellness szolgáltatás fejlesztéshez kapcsolódó infrastrukturális beruházásokra.)</a:t>
            </a:r>
          </a:p>
          <a:p>
            <a:r>
              <a:rPr lang="hu-HU" dirty="0"/>
              <a:t>meglévő (üzemelő) kereskedelmi szálláshelyek kapacitásbővítése (pl. férőhelyek számának növelése, szobaszám növelés kiszolgáló infrastruktúrával);</a:t>
            </a:r>
          </a:p>
          <a:p>
            <a:r>
              <a:rPr lang="hu-HU" dirty="0"/>
              <a:t>a támogatott kereskedelmi szálláshelyek használatához közvetlenül kapcsolódó telekhatáron belüli infrastrukturális fejlesztések; </a:t>
            </a:r>
          </a:p>
          <a:p>
            <a:r>
              <a:rPr lang="hu-HU" b="1" u="sng" dirty="0"/>
              <a:t>Önállóan nem támogatható tevékenységek:</a:t>
            </a:r>
            <a:endParaRPr lang="hu-HU" dirty="0"/>
          </a:p>
          <a:p>
            <a:r>
              <a:rPr lang="hu-HU" dirty="0"/>
              <a:t>kereskedelmi egységen belül, annak közös üzemeltetésében levő vendéglátó egység szolgáltatási kapacitásbővítése és színvonalának növelése;</a:t>
            </a:r>
          </a:p>
          <a:p>
            <a:r>
              <a:rPr lang="hu-HU" dirty="0"/>
              <a:t>a fejlesztésekkel érintett épületek energiahatékony működését javító beruházások,</a:t>
            </a:r>
          </a:p>
          <a:p>
            <a:r>
              <a:rPr lang="hu-HU" dirty="0"/>
              <a:t>kereskedelmi szálláshelyek üzemeltetéséhez szükséges információs és kommunikációs technológiai, ügyviteli és/vagy értékesítési rendszerekhez szükséges szoftver és/vagy hardware beszerzés, beruházás;</a:t>
            </a:r>
          </a:p>
          <a:p>
            <a:r>
              <a:rPr lang="hu-HU" dirty="0"/>
              <a:t>szálláshelyhez kapcsolódó bűnmegelőzési tevékenység támogatása;</a:t>
            </a:r>
          </a:p>
          <a:p>
            <a:r>
              <a:rPr lang="hu-HU" dirty="0"/>
              <a:t>az épület teljes körű azbesztmentesítése;</a:t>
            </a:r>
          </a:p>
          <a:p>
            <a:r>
              <a:rPr lang="hu-HU" dirty="0"/>
              <a:t>akadálymentesítés;</a:t>
            </a:r>
          </a:p>
          <a:p>
            <a:endParaRPr lang="hu-HU" dirty="0"/>
          </a:p>
        </p:txBody>
      </p:sp>
    </p:spTree>
    <p:extLst>
      <p:ext uri="{BB962C8B-B14F-4D97-AF65-F5344CB8AC3E}">
        <p14:creationId xmlns:p14="http://schemas.microsoft.com/office/powerpoint/2010/main" val="41677700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995054" y="1235034"/>
            <a:ext cx="9963398" cy="5427023"/>
          </a:xfrm>
        </p:spPr>
        <p:txBody>
          <a:bodyPr>
            <a:normAutofit fontScale="62500" lnSpcReduction="20000"/>
          </a:bodyPr>
          <a:lstStyle/>
          <a:p>
            <a:r>
              <a:rPr lang="hu-HU" sz="3300" b="1" u="sng" dirty="0"/>
              <a:t>Elszámolható költségek</a:t>
            </a:r>
            <a:r>
              <a:rPr lang="hu-HU" sz="3300" b="1" u="sng" dirty="0" smtClean="0"/>
              <a:t>:</a:t>
            </a:r>
          </a:p>
          <a:p>
            <a:pPr marL="0" indent="0">
              <a:buNone/>
            </a:pPr>
            <a:r>
              <a:rPr lang="hu-HU" dirty="0"/>
              <a:t> </a:t>
            </a:r>
          </a:p>
          <a:p>
            <a:r>
              <a:rPr lang="hu-HU" u="sng" dirty="0"/>
              <a:t>előkészítési költségek (maximum 5%-</a:t>
            </a:r>
            <a:r>
              <a:rPr lang="hu-HU" u="sng" dirty="0" err="1"/>
              <a:t>ig</a:t>
            </a:r>
            <a:r>
              <a:rPr lang="hu-HU" u="sng" dirty="0"/>
              <a:t>)</a:t>
            </a:r>
            <a:endParaRPr lang="hu-HU" dirty="0"/>
          </a:p>
          <a:p>
            <a:r>
              <a:rPr lang="hu-HU" dirty="0"/>
              <a:t> üzleti terv, előkészítéshez kapcsolódó műszaki, tervezői, tervezési dokumentáció elkészítésének költsége;</a:t>
            </a:r>
          </a:p>
          <a:p>
            <a:r>
              <a:rPr lang="hu-HU" u="sng" dirty="0"/>
              <a:t>szolgáltatások igénybe vételének költségei (maximum 1%-</a:t>
            </a:r>
            <a:r>
              <a:rPr lang="hu-HU" u="sng" dirty="0" err="1"/>
              <a:t>ig</a:t>
            </a:r>
            <a:r>
              <a:rPr lang="hu-HU" u="sng" dirty="0"/>
              <a:t>)</a:t>
            </a:r>
            <a:endParaRPr lang="hu-HU" dirty="0"/>
          </a:p>
          <a:p>
            <a:r>
              <a:rPr lang="hu-HU" dirty="0"/>
              <a:t>műszaki ellenőr költsége;</a:t>
            </a:r>
          </a:p>
          <a:p>
            <a:r>
              <a:rPr lang="hu-HU" u="sng" dirty="0"/>
              <a:t>építési (átalakítási, bővítési, felújítási) költségek; </a:t>
            </a:r>
            <a:endParaRPr lang="hu-HU" dirty="0"/>
          </a:p>
          <a:p>
            <a:r>
              <a:rPr lang="hu-HU" dirty="0"/>
              <a:t>szálláshely kapacitásbővítéséhez, meglévő szálláshelyek, közös használatban lévő vendéglátó egységek belsőépítészeti, felújítási, átalakítási, építési munkálatainak költségei;</a:t>
            </a:r>
          </a:p>
          <a:p>
            <a:r>
              <a:rPr lang="hu-HU" dirty="0"/>
              <a:t>meglévő kereskedelmi szálláshelyek tematikus szolgáltatásfejlesztési tevékenységhez kapcsolódó átalakítási, felújítási, építési költségei;</a:t>
            </a:r>
          </a:p>
          <a:p>
            <a:r>
              <a:rPr lang="hu-HU" dirty="0"/>
              <a:t>a fejlesztéssel érintett épületek energia-hatékony működését javító beruházás építési költségei;</a:t>
            </a:r>
          </a:p>
          <a:p>
            <a:r>
              <a:rPr lang="hu-HU" dirty="0"/>
              <a:t>épület azbesztmentesítéséhez kapcsolódó építési, átalakítási munkálatainak építési költsége;</a:t>
            </a:r>
          </a:p>
          <a:p>
            <a:r>
              <a:rPr lang="hu-HU" dirty="0"/>
              <a:t>kereskedelmi szálláshely használatához közvetlenül kapcsolódó, telekhatáron belüli infrastrukturális fejlesztésekhez, kertépítészet, parkolóhelyek, közművek kialakításának építési költsége;</a:t>
            </a:r>
          </a:p>
          <a:p>
            <a:r>
              <a:rPr lang="hu-HU" dirty="0"/>
              <a:t>akadálymentesítéshez kapcsolódóan felmerülő építési költségek;</a:t>
            </a:r>
          </a:p>
          <a:p>
            <a:r>
              <a:rPr lang="hu-HU" dirty="0"/>
              <a:t>fenti építési tevékenységekhez kapcsolódó bontási munkálatok költségei</a:t>
            </a:r>
            <a:r>
              <a:rPr lang="hu-HU" dirty="0" smtClean="0"/>
              <a:t>;</a:t>
            </a:r>
            <a:endParaRPr lang="hu-HU" dirty="0"/>
          </a:p>
        </p:txBody>
      </p:sp>
    </p:spTree>
    <p:extLst>
      <p:ext uri="{BB962C8B-B14F-4D97-AF65-F5344CB8AC3E}">
        <p14:creationId xmlns:p14="http://schemas.microsoft.com/office/powerpoint/2010/main" val="1079796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871353" y="1362487"/>
            <a:ext cx="10110850" cy="5406447"/>
          </a:xfrm>
        </p:spPr>
        <p:txBody>
          <a:bodyPr>
            <a:normAutofit fontScale="62500" lnSpcReduction="20000"/>
          </a:bodyPr>
          <a:lstStyle/>
          <a:p>
            <a:r>
              <a:rPr lang="hu-HU" u="sng" dirty="0"/>
              <a:t>eszközbeszerzések költségei (20.000,-Ft egyedi nettó értéktől);</a:t>
            </a:r>
            <a:endParaRPr lang="hu-HU" dirty="0"/>
          </a:p>
          <a:p>
            <a:r>
              <a:rPr lang="hu-HU" dirty="0"/>
              <a:t>szálláshely kapacitásbővítéséhez, meglévő szálláshelyek, közös használatban lévő vendéglátó egységek felújításához, átalakításához, konyhatechnológia bővítéséhez szükséges eszközök költségei;</a:t>
            </a:r>
          </a:p>
          <a:p>
            <a:r>
              <a:rPr lang="hu-HU" dirty="0"/>
              <a:t>a fejlesztéssel érintett épületek energia-hatékony működését javító beruházásához szükséges eszközök költségei;</a:t>
            </a:r>
          </a:p>
          <a:p>
            <a:r>
              <a:rPr lang="hu-HU" dirty="0" err="1"/>
              <a:t>info</a:t>
            </a:r>
            <a:r>
              <a:rPr lang="hu-HU" dirty="0"/>
              <a:t>-kommunikációs technológiai, ügyviteli/értékesítési rendszerek bevezetéséhez kapcsolódó hardware eszközök beszerzésének költsége,</a:t>
            </a:r>
          </a:p>
          <a:p>
            <a:r>
              <a:rPr lang="hu-HU" dirty="0"/>
              <a:t>szálláshely bűnmegelőzési tevékenységéhez kapcsolódó eszközök beszerzésének költsége;</a:t>
            </a:r>
          </a:p>
          <a:p>
            <a:r>
              <a:rPr lang="hu-HU" dirty="0"/>
              <a:t>kereskedelmi szálláshely használatához közvetlenül kapcsolódó, telekhatáron belüli infrastrukturális fejlesztésekhez kapcsolódó eszközbeszerzés költségei,</a:t>
            </a:r>
          </a:p>
          <a:p>
            <a:r>
              <a:rPr lang="hu-HU" dirty="0"/>
              <a:t>akadálymentesítéshez kapcsolódó eszközök beszerzésének költségei; </a:t>
            </a:r>
          </a:p>
          <a:p>
            <a:r>
              <a:rPr lang="hu-HU" u="sng" dirty="0"/>
              <a:t>immateriális javak beszerzése (maximum 10%-</a:t>
            </a:r>
            <a:r>
              <a:rPr lang="hu-HU" u="sng" dirty="0" err="1"/>
              <a:t>ig</a:t>
            </a:r>
            <a:r>
              <a:rPr lang="hu-HU" u="sng" dirty="0"/>
              <a:t>)</a:t>
            </a:r>
            <a:endParaRPr lang="hu-HU" dirty="0"/>
          </a:p>
          <a:p>
            <a:r>
              <a:rPr lang="hu-HU" dirty="0"/>
              <a:t>infokommunikációs technológiai, ügyviteli/értékesítési rendszerek bevezetéséhez kapcsolódó software beszerzés, a szálláshely bemutatásához szükséges </a:t>
            </a:r>
            <a:r>
              <a:rPr lang="hu-HU" dirty="0" err="1"/>
              <a:t>reszponzív</a:t>
            </a:r>
            <a:r>
              <a:rPr lang="hu-HU" dirty="0"/>
              <a:t> honlapok létrehozása, fejlesztése, amennyiben releváns, az ügyviteli és foglalási rendszerekkel való összekapcsolás költsége.</a:t>
            </a:r>
          </a:p>
          <a:p>
            <a:r>
              <a:rPr lang="hu-HU" b="1" u="sng" dirty="0"/>
              <a:t>A projekt végrehajtására rendelkezésre álló időtartam:</a:t>
            </a:r>
            <a:endParaRPr lang="hu-HU" dirty="0"/>
          </a:p>
          <a:p>
            <a:r>
              <a:rPr lang="hu-HU" dirty="0"/>
              <a:t>Meglévő szálláshelyek fejlesztésére irányuló támogatás esetén a projekt megvalósításának végső dátuma: a támogatási szerződés hatályba lépésétől számított</a:t>
            </a:r>
            <a:r>
              <a:rPr lang="hu-HU" b="1" dirty="0"/>
              <a:t> 12 hónap</a:t>
            </a:r>
            <a:r>
              <a:rPr lang="hu-HU" dirty="0"/>
              <a:t>.</a:t>
            </a:r>
          </a:p>
          <a:p>
            <a:endParaRPr lang="hu-HU" dirty="0"/>
          </a:p>
          <a:p>
            <a:endParaRPr lang="hu-HU" dirty="0"/>
          </a:p>
        </p:txBody>
      </p:sp>
    </p:spTree>
    <p:extLst>
      <p:ext uri="{BB962C8B-B14F-4D97-AF65-F5344CB8AC3E}">
        <p14:creationId xmlns:p14="http://schemas.microsoft.com/office/powerpoint/2010/main" val="1334199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733797" y="970767"/>
            <a:ext cx="10034650" cy="1325563"/>
          </a:xfrm>
        </p:spPr>
        <p:txBody>
          <a:bodyPr>
            <a:noAutofit/>
          </a:bodyPr>
          <a:lstStyle/>
          <a:p>
            <a:pPr algn="ctr"/>
            <a:r>
              <a:rPr lang="hu-HU" sz="2400" b="1" dirty="0" smtClean="0"/>
              <a:t>TFC-1.1.2-2018</a:t>
            </a:r>
            <a:br>
              <a:rPr lang="hu-HU" sz="2400" b="1" dirty="0" smtClean="0"/>
            </a:br>
            <a:r>
              <a:rPr lang="hu-HU" sz="2400" b="1" dirty="0"/>
              <a:t>S</a:t>
            </a:r>
            <a:r>
              <a:rPr lang="hu-HU" sz="2400" b="1" dirty="0" smtClean="0"/>
              <a:t>zállodafejlesztés </a:t>
            </a:r>
            <a:r>
              <a:rPr lang="hu-HU" sz="2400" b="1" dirty="0"/>
              <a:t>– </a:t>
            </a:r>
            <a:r>
              <a:rPr lang="hu-HU" sz="2400" b="1" dirty="0" smtClean="0"/>
              <a:t>Sopron-Fertő kiemelt turisztikai fejlesztési térségben</a:t>
            </a:r>
            <a:endParaRPr lang="hu-HU" sz="2400" b="1" dirty="0"/>
          </a:p>
        </p:txBody>
      </p:sp>
      <p:sp>
        <p:nvSpPr>
          <p:cNvPr id="3" name="Tartalom helye 2"/>
          <p:cNvSpPr>
            <a:spLocks noGrp="1"/>
          </p:cNvSpPr>
          <p:nvPr>
            <p:ph idx="1"/>
          </p:nvPr>
        </p:nvSpPr>
        <p:spPr>
          <a:xfrm>
            <a:off x="1526968" y="2296330"/>
            <a:ext cx="10515600" cy="4450649"/>
          </a:xfrm>
        </p:spPr>
        <p:txBody>
          <a:bodyPr>
            <a:normAutofit fontScale="62500" lnSpcReduction="20000"/>
          </a:bodyPr>
          <a:lstStyle/>
          <a:p>
            <a:r>
              <a:rPr lang="hu-HU" dirty="0"/>
              <a:t>A támogatási intenzitás maximum </a:t>
            </a:r>
            <a:r>
              <a:rPr lang="hu-HU" sz="3200" b="1" dirty="0"/>
              <a:t>45%. </a:t>
            </a:r>
            <a:endParaRPr lang="hu-HU" sz="3200" b="1" dirty="0" smtClean="0"/>
          </a:p>
          <a:p>
            <a:r>
              <a:rPr lang="hu-HU" dirty="0" smtClean="0"/>
              <a:t>A </a:t>
            </a:r>
            <a:r>
              <a:rPr lang="hu-HU" dirty="0"/>
              <a:t>konstrukció célja a turisztikai </a:t>
            </a:r>
            <a:r>
              <a:rPr lang="hu-HU" dirty="0" err="1"/>
              <a:t>vonzerőkhöz</a:t>
            </a:r>
            <a:r>
              <a:rPr lang="hu-HU" dirty="0"/>
              <a:t> kapcsolódó és a turisztikai </a:t>
            </a:r>
            <a:r>
              <a:rPr lang="hu-HU" dirty="0" err="1"/>
              <a:t>vonzerők</a:t>
            </a:r>
            <a:r>
              <a:rPr lang="hu-HU" dirty="0"/>
              <a:t> közelében található új kereskedelmi szálláshelyek kialakítása, meglévő szálláshelyek felújítása. </a:t>
            </a:r>
            <a:br>
              <a:rPr lang="hu-HU" dirty="0"/>
            </a:br>
            <a:r>
              <a:rPr lang="hu-HU" dirty="0"/>
              <a:t/>
            </a:r>
            <a:br>
              <a:rPr lang="hu-HU" dirty="0"/>
            </a:br>
            <a:r>
              <a:rPr lang="hu-HU" dirty="0"/>
              <a:t>A Sopron-Fertő turisztikai térség:</a:t>
            </a:r>
            <a:br>
              <a:rPr lang="hu-HU" dirty="0"/>
            </a:br>
            <a:r>
              <a:rPr lang="hu-HU" dirty="0"/>
              <a:t>- Sopron,</a:t>
            </a:r>
            <a:br>
              <a:rPr lang="hu-HU" dirty="0"/>
            </a:br>
            <a:r>
              <a:rPr lang="hu-HU" dirty="0"/>
              <a:t>- Fertőboz,</a:t>
            </a:r>
            <a:br>
              <a:rPr lang="hu-HU" dirty="0"/>
            </a:br>
            <a:r>
              <a:rPr lang="hu-HU" dirty="0"/>
              <a:t>- Fertőd,</a:t>
            </a:r>
            <a:br>
              <a:rPr lang="hu-HU" dirty="0"/>
            </a:br>
            <a:r>
              <a:rPr lang="hu-HU" dirty="0"/>
              <a:t>- Fertőhomok,</a:t>
            </a:r>
            <a:br>
              <a:rPr lang="hu-HU" dirty="0"/>
            </a:br>
            <a:r>
              <a:rPr lang="hu-HU" dirty="0"/>
              <a:t>- Fertőrákos,</a:t>
            </a:r>
            <a:br>
              <a:rPr lang="hu-HU" dirty="0"/>
            </a:br>
            <a:r>
              <a:rPr lang="hu-HU" dirty="0"/>
              <a:t>- Fertőszéplak,</a:t>
            </a:r>
            <a:br>
              <a:rPr lang="hu-HU" dirty="0"/>
            </a:br>
            <a:r>
              <a:rPr lang="hu-HU" dirty="0"/>
              <a:t>- Hegykő,</a:t>
            </a:r>
            <a:br>
              <a:rPr lang="hu-HU" dirty="0"/>
            </a:br>
            <a:r>
              <a:rPr lang="hu-HU" dirty="0"/>
              <a:t>- Hidegség,</a:t>
            </a:r>
            <a:br>
              <a:rPr lang="hu-HU" dirty="0"/>
            </a:br>
            <a:r>
              <a:rPr lang="hu-HU" dirty="0"/>
              <a:t>- Sarród, ideértve Fertőújlak települést is,</a:t>
            </a:r>
            <a:br>
              <a:rPr lang="hu-HU" dirty="0"/>
            </a:br>
            <a:r>
              <a:rPr lang="hu-HU" dirty="0"/>
              <a:t>- Fertőszentmiklós,</a:t>
            </a:r>
            <a:br>
              <a:rPr lang="hu-HU" dirty="0"/>
            </a:br>
            <a:r>
              <a:rPr lang="hu-HU" dirty="0"/>
              <a:t>- Nagycenk,</a:t>
            </a:r>
            <a:br>
              <a:rPr lang="hu-HU" dirty="0"/>
            </a:br>
            <a:r>
              <a:rPr lang="hu-HU" dirty="0"/>
              <a:t>- Röjtökmuzsaj,</a:t>
            </a:r>
            <a:br>
              <a:rPr lang="hu-HU" dirty="0"/>
            </a:br>
            <a:r>
              <a:rPr lang="hu-HU" dirty="0"/>
              <a:t>- Sopronhorpács,</a:t>
            </a:r>
            <a:br>
              <a:rPr lang="hu-HU" dirty="0"/>
            </a:br>
            <a:r>
              <a:rPr lang="hu-HU" dirty="0"/>
              <a:t>- Zsira,</a:t>
            </a:r>
            <a:br>
              <a:rPr lang="hu-HU" dirty="0"/>
            </a:br>
            <a:r>
              <a:rPr lang="hu-HU" b="1" dirty="0"/>
              <a:t>- Bük</a:t>
            </a:r>
            <a:r>
              <a:rPr lang="hu-HU" dirty="0"/>
              <a:t>, </a:t>
            </a:r>
            <a:br>
              <a:rPr lang="hu-HU" dirty="0"/>
            </a:br>
            <a:r>
              <a:rPr lang="hu-HU" dirty="0"/>
              <a:t>- Fertő-Hanság Nemzeti Park területe.</a:t>
            </a:r>
          </a:p>
        </p:txBody>
      </p:sp>
    </p:spTree>
    <p:extLst>
      <p:ext uri="{BB962C8B-B14F-4D97-AF65-F5344CB8AC3E}">
        <p14:creationId xmlns:p14="http://schemas.microsoft.com/office/powerpoint/2010/main" val="3054931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828799" y="1252848"/>
            <a:ext cx="10363201" cy="5605152"/>
          </a:xfrm>
        </p:spPr>
        <p:txBody>
          <a:bodyPr>
            <a:normAutofit fontScale="62500" lnSpcReduction="20000"/>
          </a:bodyPr>
          <a:lstStyle/>
          <a:p>
            <a:r>
              <a:rPr lang="hu-HU" b="1" dirty="0"/>
              <a:t>1.) Új szálláshely létrehozása esetén:</a:t>
            </a:r>
          </a:p>
          <a:p>
            <a:r>
              <a:rPr lang="hu-HU" dirty="0"/>
              <a:t>Támogatást igénylők köre:</a:t>
            </a:r>
          </a:p>
          <a:p>
            <a:r>
              <a:rPr lang="hu-HU" dirty="0"/>
              <a:t>• Magyarországon bejegyzett székhelyű vagy telephelyű, kettős könyvvitelt vezető gazdasági társaságok, (ideértve az ingatlankezelő, ingatlanbefektetési társaságokat, egyéni cégeket),</a:t>
            </a:r>
            <a:br>
              <a:rPr lang="hu-HU" dirty="0"/>
            </a:br>
            <a:r>
              <a:rPr lang="hu-HU" dirty="0"/>
              <a:t>• befektetési alapok és az azok nevében eljáró </a:t>
            </a:r>
            <a:r>
              <a:rPr lang="hu-HU" dirty="0" smtClean="0"/>
              <a:t>alapkezelők</a:t>
            </a:r>
            <a:r>
              <a:rPr lang="hu-HU" dirty="0"/>
              <a:t>,</a:t>
            </a:r>
            <a:br>
              <a:rPr lang="hu-HU" dirty="0"/>
            </a:br>
            <a:r>
              <a:rPr lang="hu-HU" dirty="0"/>
              <a:t>• költségvetési szervek és intézményeik, valamint az általuk megbízott üzemeltető gazdasági társaságok,</a:t>
            </a:r>
            <a:br>
              <a:rPr lang="hu-HU" dirty="0"/>
            </a:br>
            <a:r>
              <a:rPr lang="hu-HU" dirty="0"/>
              <a:t>• önkormányzatok és intézményeik, valamint az általuk alapított gazdasági társaságok,</a:t>
            </a:r>
            <a:br>
              <a:rPr lang="hu-HU" dirty="0"/>
            </a:br>
            <a:r>
              <a:rPr lang="hu-HU" dirty="0"/>
              <a:t>• Magyarországon bejegyzett székhelyű vagy telephelyű nonprofit szervezetek</a:t>
            </a:r>
            <a:br>
              <a:rPr lang="hu-HU" dirty="0"/>
            </a:br>
            <a:r>
              <a:rPr lang="hu-HU" dirty="0"/>
              <a:t>• szövetkezetek,</a:t>
            </a:r>
            <a:br>
              <a:rPr lang="hu-HU" dirty="0"/>
            </a:br>
            <a:r>
              <a:rPr lang="hu-HU" dirty="0"/>
              <a:t>• egyházi jogi személyek.</a:t>
            </a:r>
          </a:p>
          <a:p>
            <a:r>
              <a:rPr lang="hu-HU" dirty="0"/>
              <a:t>A támogatási konstrukció keretében </a:t>
            </a:r>
            <a:r>
              <a:rPr lang="hu-HU" dirty="0" smtClean="0"/>
              <a:t>az </a:t>
            </a:r>
            <a:r>
              <a:rPr lang="hu-HU" dirty="0"/>
              <a:t>alábbi kategóriához kapcsolódóan nyújtható be támogatási igény és ítélhető megtámogatás:</a:t>
            </a:r>
          </a:p>
          <a:p>
            <a:r>
              <a:rPr lang="hu-HU" dirty="0"/>
              <a:t>• 3-5*-</a:t>
            </a:r>
            <a:r>
              <a:rPr lang="hu-HU" dirty="0" err="1"/>
              <a:t>os</a:t>
            </a:r>
            <a:r>
              <a:rPr lang="hu-HU" dirty="0"/>
              <a:t> szálloda</a:t>
            </a:r>
            <a:br>
              <a:rPr lang="hu-HU" dirty="0"/>
            </a:br>
            <a:r>
              <a:rPr lang="hu-HU" dirty="0"/>
              <a:t>• 3-4*-</a:t>
            </a:r>
            <a:r>
              <a:rPr lang="hu-HU" dirty="0" err="1"/>
              <a:t>os</a:t>
            </a:r>
            <a:r>
              <a:rPr lang="hu-HU" dirty="0"/>
              <a:t> panzió</a:t>
            </a:r>
          </a:p>
          <a:p>
            <a:r>
              <a:rPr lang="hu-HU" dirty="0"/>
              <a:t>Továbbá a pályázónak (üzemeltetőnek, tulajdonosnak) nyilatkoznia kell, hogy:</a:t>
            </a:r>
          </a:p>
          <a:p>
            <a:r>
              <a:rPr lang="hu-HU" dirty="0"/>
              <a:t> legalább 1 lezárt, jóváhagyott, teljes üzleti évvel rendelkezik, vagy 50%-</a:t>
            </a:r>
            <a:r>
              <a:rPr lang="hu-HU" dirty="0" err="1"/>
              <a:t>nál</a:t>
            </a:r>
            <a:r>
              <a:rPr lang="hu-HU" dirty="0"/>
              <a:t> nagyobb tulajdonrésszel rendelkező tulajdonos vállalkozása(i), vagy magánszemély tulajdonoson keresztül kapcsolódó vállalkozása legalább 1 lezárt, jóváhagyott, teljes üzleti évvel rendelkezik, vagy – projektcég esetén – kizárólag a pályázati cél elérése érdekében alakult. </a:t>
            </a:r>
            <a:endParaRPr lang="hu-HU" dirty="0" smtClean="0"/>
          </a:p>
          <a:p>
            <a:r>
              <a:rPr lang="hu-HU" dirty="0" smtClean="0"/>
              <a:t>Vállalnia </a:t>
            </a:r>
            <a:r>
              <a:rPr lang="hu-HU" dirty="0"/>
              <a:t>kell, hogy:</a:t>
            </a:r>
            <a:br>
              <a:rPr lang="hu-HU" dirty="0"/>
            </a:br>
            <a:r>
              <a:rPr lang="hu-HU" dirty="0"/>
              <a:t>a </a:t>
            </a:r>
            <a:r>
              <a:rPr lang="hu-HU" dirty="0" err="1"/>
              <a:t>Hotelstars</a:t>
            </a:r>
            <a:r>
              <a:rPr lang="hu-HU" dirty="0"/>
              <a:t> Union egységes szálláshelyminősítési rendszerben minősítteti szálláshelyét legkésőbb a projektzáró beszámoló benyújtásáig, </a:t>
            </a:r>
            <a:r>
              <a:rPr lang="hu-HU" dirty="0" err="1"/>
              <a:t>Hotelstars</a:t>
            </a:r>
            <a:r>
              <a:rPr lang="hu-HU" dirty="0"/>
              <a:t> 3*-5* vagy „Panzió csillaggal” 3*-4* minősítést szerez.</a:t>
            </a:r>
            <a:br>
              <a:rPr lang="hu-HU" dirty="0"/>
            </a:br>
            <a:r>
              <a:rPr lang="hu-HU" dirty="0"/>
              <a:t>szállodák esetében évi 365 napig, panziók esetében legalább évi 270 napig nyitva tart, és ezt a fenntartási idő végéig vállalja</a:t>
            </a:r>
          </a:p>
          <a:p>
            <a:endParaRPr lang="hu-HU" dirty="0"/>
          </a:p>
        </p:txBody>
      </p:sp>
    </p:spTree>
    <p:extLst>
      <p:ext uri="{BB962C8B-B14F-4D97-AF65-F5344CB8AC3E}">
        <p14:creationId xmlns:p14="http://schemas.microsoft.com/office/powerpoint/2010/main" val="3336543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710047" y="1208107"/>
            <a:ext cx="10034649" cy="5869587"/>
          </a:xfrm>
        </p:spPr>
        <p:txBody>
          <a:bodyPr>
            <a:normAutofit fontScale="62500" lnSpcReduction="20000"/>
          </a:bodyPr>
          <a:lstStyle/>
          <a:p>
            <a:r>
              <a:rPr lang="hu-HU" b="1" dirty="0"/>
              <a:t>Támogatható tevékenységek:</a:t>
            </a:r>
          </a:p>
          <a:p>
            <a:r>
              <a:rPr lang="hu-HU" dirty="0"/>
              <a:t>• új kereskedelmi szálláshelyek létesítése </a:t>
            </a:r>
            <a:br>
              <a:rPr lang="hu-HU" dirty="0"/>
            </a:br>
            <a:r>
              <a:rPr lang="hu-HU" dirty="0"/>
              <a:t>• a korábban legalább 1 évig szálláshelyként (szálloda, vagy panzió) működő, de a támogatási igény benyújtásakor üzemeltetési engedéllyel 2018. január 1. óta nem rendelkező szálloda vagy panzió átalakítása, felújítása, bővítése</a:t>
            </a:r>
          </a:p>
          <a:p>
            <a:r>
              <a:rPr lang="hu-HU" dirty="0"/>
              <a:t>Önállóan nem támogatható tevékenységek:</a:t>
            </a:r>
          </a:p>
          <a:p>
            <a:r>
              <a:rPr lang="hu-HU" dirty="0"/>
              <a:t>• szálláshelyhez kapcsolódó üzleti marketing-tevékenység támogatása (pl. tájékoztató anyagok, brosúrák, vásárokon való megjelenés, honlap, tájékoztató táblák, arculatterv, </a:t>
            </a:r>
            <a:r>
              <a:rPr lang="hu-HU" dirty="0" err="1"/>
              <a:t>branding</a:t>
            </a:r>
            <a:r>
              <a:rPr lang="hu-HU" dirty="0"/>
              <a:t>);</a:t>
            </a:r>
            <a:br>
              <a:rPr lang="hu-HU" dirty="0"/>
            </a:br>
            <a:r>
              <a:rPr lang="hu-HU" dirty="0"/>
              <a:t>• kereskedelmi szálláshelyen nyújtott bor-, lovas-, kerékpáros-, túra kajakkenu, vitorlás, természetjáró turizmus -szolgáltatások fejlesztése;</a:t>
            </a:r>
            <a:br>
              <a:rPr lang="hu-HU" dirty="0"/>
            </a:br>
            <a:r>
              <a:rPr lang="hu-HU" dirty="0"/>
              <a:t>• a szálláshellyel közös üzemeltetésben levő vendéglátó egység kialakítása;</a:t>
            </a:r>
            <a:br>
              <a:rPr lang="hu-HU" dirty="0"/>
            </a:br>
            <a:r>
              <a:rPr lang="hu-HU" dirty="0"/>
              <a:t>• épületek energiahatékony működését javító beruházások;</a:t>
            </a:r>
            <a:br>
              <a:rPr lang="hu-HU" dirty="0"/>
            </a:br>
            <a:r>
              <a:rPr lang="hu-HU" dirty="0"/>
              <a:t>• kereskedelmi szálláshelyek üzemeltetéséhez szükséges információs és kommunikációs technológiai, ügyviteli és/vagy értékesítési rendszerekhez szükséges szoftver- és/vagy hardwarebeszerzés, beruházás;</a:t>
            </a:r>
            <a:br>
              <a:rPr lang="hu-HU" dirty="0"/>
            </a:br>
            <a:r>
              <a:rPr lang="hu-HU" dirty="0"/>
              <a:t>• szálláshelyhez kapcsolódó bűnmegelőzési tevékenység támogatása;</a:t>
            </a:r>
            <a:br>
              <a:rPr lang="hu-HU" dirty="0"/>
            </a:br>
            <a:r>
              <a:rPr lang="hu-HU" dirty="0"/>
              <a:t>• akadálymentesítés.</a:t>
            </a:r>
          </a:p>
          <a:p>
            <a:r>
              <a:rPr lang="hu-HU" b="1" dirty="0"/>
              <a:t>Támogatás intenzitása: 45%</a:t>
            </a:r>
          </a:p>
          <a:p>
            <a:r>
              <a:rPr lang="hu-HU" dirty="0"/>
              <a:t>• Regionális beruházási támogatási jogcím esetében a regionális támogatási térkép szerint nagyvállalatoknak nyújtható maximális támogatási intenzitások: Nyugat-Dunántúl 25%, A regionális támogatási térkép alapján adható maximális támogatás intenzitás kisvállalkozás esetében + 20%-</a:t>
            </a:r>
            <a:r>
              <a:rPr lang="hu-HU" dirty="0" err="1"/>
              <a:t>al</a:t>
            </a:r>
            <a:r>
              <a:rPr lang="hu-HU" dirty="0"/>
              <a:t>, középvállalkozás esetében +10%-</a:t>
            </a:r>
            <a:r>
              <a:rPr lang="hu-HU" dirty="0" err="1"/>
              <a:t>al</a:t>
            </a:r>
            <a:r>
              <a:rPr lang="hu-HU" dirty="0"/>
              <a:t> emelhető.</a:t>
            </a:r>
            <a:br>
              <a:rPr lang="hu-HU" dirty="0"/>
            </a:br>
            <a:r>
              <a:rPr lang="hu-HU" b="1" dirty="0"/>
              <a:t>• Új szállodák létesítése esetén (3-5*-</a:t>
            </a:r>
            <a:r>
              <a:rPr lang="hu-HU" b="1" dirty="0" err="1"/>
              <a:t>os</a:t>
            </a:r>
            <a:r>
              <a:rPr lang="hu-HU" b="1" dirty="0"/>
              <a:t> szállodák): 250 millió – 3 milliárd Ft.</a:t>
            </a:r>
            <a:br>
              <a:rPr lang="hu-HU" b="1" dirty="0"/>
            </a:br>
            <a:r>
              <a:rPr lang="hu-HU" b="1" dirty="0"/>
              <a:t>• Új panzió létesítése esetén 25 millió - 315 millió Ft</a:t>
            </a:r>
            <a:r>
              <a:rPr lang="hu-HU" dirty="0"/>
              <a:t>.</a:t>
            </a:r>
          </a:p>
          <a:p>
            <a:r>
              <a:rPr lang="hu-HU" dirty="0"/>
              <a:t>Támogatási igények benyújtására </a:t>
            </a:r>
            <a:r>
              <a:rPr lang="hu-HU" b="1" dirty="0"/>
              <a:t>2018. február 1. és 2018. március 14</a:t>
            </a:r>
            <a:r>
              <a:rPr lang="hu-HU" dirty="0"/>
              <a:t>. közötti időszakban van lehetőség.</a:t>
            </a:r>
          </a:p>
          <a:p>
            <a:endParaRPr lang="hu-HU" dirty="0"/>
          </a:p>
        </p:txBody>
      </p:sp>
    </p:spTree>
    <p:extLst>
      <p:ext uri="{BB962C8B-B14F-4D97-AF65-F5344CB8AC3E}">
        <p14:creationId xmlns:p14="http://schemas.microsoft.com/office/powerpoint/2010/main" val="521119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733798" y="1187532"/>
            <a:ext cx="10070276" cy="5670468"/>
          </a:xfrm>
        </p:spPr>
        <p:txBody>
          <a:bodyPr>
            <a:normAutofit fontScale="62500" lnSpcReduction="20000"/>
          </a:bodyPr>
          <a:lstStyle/>
          <a:p>
            <a:r>
              <a:rPr lang="hu-HU" b="1" dirty="0"/>
              <a:t>2.) Meglévő szálláshely fejlesztése esetén:</a:t>
            </a:r>
          </a:p>
          <a:p>
            <a:r>
              <a:rPr lang="hu-HU" dirty="0"/>
              <a:t/>
            </a:r>
            <a:br>
              <a:rPr lang="hu-HU" dirty="0"/>
            </a:br>
            <a:r>
              <a:rPr lang="hu-HU" dirty="0" smtClean="0"/>
              <a:t>Támogatási </a:t>
            </a:r>
            <a:r>
              <a:rPr lang="hu-HU" dirty="0"/>
              <a:t>igényt olyan meglévő szálloda fejlesztésére lehet benyújtani, amelyre vonatkozóan a támogatást igénylő a támogatási igény benyújtásakor működési engedéllyel rendelkezik. </a:t>
            </a:r>
            <a:r>
              <a:rPr lang="hu-HU" dirty="0" smtClean="0"/>
              <a:t>Továbbá </a:t>
            </a:r>
            <a:r>
              <a:rPr lang="hu-HU" dirty="0"/>
              <a:t>a pályázónak (üzemeltetőnek, tulajdonosnak) vállalnia kell, hogy</a:t>
            </a:r>
          </a:p>
          <a:p>
            <a:r>
              <a:rPr lang="hu-HU" dirty="0"/>
              <a:t>• rendelkezik a támogatási igény benyújtását megelőzően legalább egy lezárt üzleti évvel</a:t>
            </a:r>
            <a:br>
              <a:rPr lang="hu-HU" dirty="0"/>
            </a:br>
            <a:r>
              <a:rPr lang="hu-HU" dirty="0"/>
              <a:t>• a </a:t>
            </a:r>
            <a:r>
              <a:rPr lang="hu-HU" dirty="0" err="1"/>
              <a:t>Hotelstars</a:t>
            </a:r>
            <a:r>
              <a:rPr lang="hu-HU" dirty="0"/>
              <a:t> Union egységes szállodai minősítési rendszerében minősítteti szálláshelyét a pályázat benyújtásáig,</a:t>
            </a:r>
            <a:br>
              <a:rPr lang="hu-HU" dirty="0"/>
            </a:br>
            <a:r>
              <a:rPr lang="hu-HU" dirty="0"/>
              <a:t>• a projekt zárásáig a </a:t>
            </a:r>
            <a:r>
              <a:rPr lang="hu-HU" dirty="0" err="1"/>
              <a:t>Hotelstars</a:t>
            </a:r>
            <a:r>
              <a:rPr lang="hu-HU" dirty="0"/>
              <a:t> Union egységes szállodai minősítési rendszerében legalább 3*-</a:t>
            </a:r>
            <a:r>
              <a:rPr lang="hu-HU" dirty="0" err="1"/>
              <a:t>os</a:t>
            </a:r>
            <a:r>
              <a:rPr lang="hu-HU" dirty="0"/>
              <a:t> minősítést szerez,</a:t>
            </a:r>
            <a:br>
              <a:rPr lang="hu-HU" dirty="0"/>
            </a:br>
            <a:r>
              <a:rPr lang="hu-HU" dirty="0"/>
              <a:t>• évi 365 napig nyitva tart, és ezt a fenntartási idő végéig vállalja,</a:t>
            </a:r>
            <a:br>
              <a:rPr lang="hu-HU" dirty="0"/>
            </a:br>
            <a:r>
              <a:rPr lang="hu-HU" dirty="0"/>
              <a:t>• a vállalt nyitva tartott napokra a minimum 50 %-</a:t>
            </a:r>
            <a:r>
              <a:rPr lang="hu-HU" dirty="0" err="1"/>
              <a:t>os</a:t>
            </a:r>
            <a:r>
              <a:rPr lang="hu-HU" dirty="0"/>
              <a:t> </a:t>
            </a:r>
            <a:r>
              <a:rPr lang="hu-HU" dirty="0" err="1"/>
              <a:t>kihasználtságot</a:t>
            </a:r>
            <a:r>
              <a:rPr lang="hu-HU" dirty="0"/>
              <a:t> vállalja</a:t>
            </a:r>
            <a:r>
              <a:rPr lang="hu-HU" dirty="0" smtClean="0"/>
              <a:t>.</a:t>
            </a:r>
            <a:endParaRPr lang="hu-HU" dirty="0"/>
          </a:p>
          <a:p>
            <a:r>
              <a:rPr lang="hu-HU" dirty="0"/>
              <a:t>Támogatás intenzitása: maximum 45%</a:t>
            </a:r>
          </a:p>
          <a:p>
            <a:r>
              <a:rPr lang="hu-HU" dirty="0"/>
              <a:t>Regionális beruházási támogatási jogcím esetében a regionális támogatási térkép (37/2011. Korm. rendelet 25. §) szerint nyújtható maximális támogatási intenzitások:</a:t>
            </a:r>
            <a:br>
              <a:rPr lang="hu-HU" dirty="0"/>
            </a:br>
            <a:r>
              <a:rPr lang="hu-HU" dirty="0"/>
              <a:t>Nyugat – Dunántúl 25%,</a:t>
            </a:r>
            <a:br>
              <a:rPr lang="hu-HU" dirty="0"/>
            </a:br>
            <a:r>
              <a:rPr lang="hu-HU" dirty="0"/>
              <a:t>A regionális támogatási térkép alapján adható maximális támogatás intenzitás</a:t>
            </a:r>
            <a:br>
              <a:rPr lang="hu-HU" dirty="0"/>
            </a:br>
            <a:r>
              <a:rPr lang="hu-HU" dirty="0"/>
              <a:t>• kisvállalkozás esetében + 20%-</a:t>
            </a:r>
            <a:r>
              <a:rPr lang="hu-HU" dirty="0" err="1"/>
              <a:t>kal</a:t>
            </a:r>
            <a:r>
              <a:rPr lang="hu-HU" dirty="0"/>
              <a:t>,</a:t>
            </a:r>
            <a:br>
              <a:rPr lang="hu-HU" dirty="0"/>
            </a:br>
            <a:r>
              <a:rPr lang="hu-HU" dirty="0"/>
              <a:t>• középvállalkozás esetében +10%-</a:t>
            </a:r>
            <a:r>
              <a:rPr lang="hu-HU" dirty="0" err="1"/>
              <a:t>kal</a:t>
            </a:r>
            <a:r>
              <a:rPr lang="hu-HU" dirty="0"/>
              <a:t> emelhető,</a:t>
            </a:r>
            <a:br>
              <a:rPr lang="hu-HU" dirty="0"/>
            </a:br>
            <a:r>
              <a:rPr lang="hu-HU" dirty="0"/>
              <a:t>de összességében nem haladhatja meg az elszámolható költségek 45%-át.</a:t>
            </a:r>
            <a:br>
              <a:rPr lang="hu-HU" dirty="0"/>
            </a:br>
            <a:r>
              <a:rPr lang="hu-HU" b="1" dirty="0"/>
              <a:t>Szállodák 150 szobáig: 16 millió Ft -1,5 milliárd Ft</a:t>
            </a:r>
            <a:r>
              <a:rPr lang="hu-HU" dirty="0"/>
              <a:t>.</a:t>
            </a:r>
            <a:br>
              <a:rPr lang="hu-HU" dirty="0"/>
            </a:br>
            <a:r>
              <a:rPr lang="hu-HU" dirty="0"/>
              <a:t>Maximálisan elszámolható beruházási költség:</a:t>
            </a:r>
            <a:br>
              <a:rPr lang="hu-HU" dirty="0"/>
            </a:br>
            <a:r>
              <a:rPr lang="hu-HU" dirty="0"/>
              <a:t>• 3*-</a:t>
            </a:r>
            <a:r>
              <a:rPr lang="hu-HU" dirty="0" err="1"/>
              <a:t>os</a:t>
            </a:r>
            <a:r>
              <a:rPr lang="hu-HU" dirty="0"/>
              <a:t> szálloda: 320 000 Ft/m2</a:t>
            </a:r>
            <a:br>
              <a:rPr lang="hu-HU" dirty="0"/>
            </a:br>
            <a:r>
              <a:rPr lang="hu-HU" dirty="0"/>
              <a:t>• 4*-</a:t>
            </a:r>
            <a:r>
              <a:rPr lang="hu-HU" dirty="0" err="1"/>
              <a:t>os</a:t>
            </a:r>
            <a:r>
              <a:rPr lang="hu-HU" dirty="0"/>
              <a:t> szálloda: 400 000 Ft/m2</a:t>
            </a:r>
            <a:br>
              <a:rPr lang="hu-HU" dirty="0"/>
            </a:br>
            <a:r>
              <a:rPr lang="hu-HU" dirty="0"/>
              <a:t>• 5*-</a:t>
            </a:r>
            <a:r>
              <a:rPr lang="hu-HU" dirty="0" err="1"/>
              <a:t>os</a:t>
            </a:r>
            <a:r>
              <a:rPr lang="hu-HU" dirty="0"/>
              <a:t> szálloda: 480 000 Ft/m2</a:t>
            </a:r>
          </a:p>
          <a:p>
            <a:endParaRPr lang="hu-HU" dirty="0"/>
          </a:p>
        </p:txBody>
      </p:sp>
    </p:spTree>
    <p:extLst>
      <p:ext uri="{BB962C8B-B14F-4D97-AF65-F5344CB8AC3E}">
        <p14:creationId xmlns:p14="http://schemas.microsoft.com/office/powerpoint/2010/main" val="118001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2054431" y="1175655"/>
            <a:ext cx="9927772" cy="5878287"/>
          </a:xfrm>
        </p:spPr>
        <p:txBody>
          <a:bodyPr>
            <a:normAutofit fontScale="62500" lnSpcReduction="20000"/>
          </a:bodyPr>
          <a:lstStyle/>
          <a:p>
            <a:r>
              <a:rPr lang="hu-HU" b="1" dirty="0" smtClean="0"/>
              <a:t>Támogatható </a:t>
            </a:r>
            <a:r>
              <a:rPr lang="hu-HU" b="1" dirty="0"/>
              <a:t>tevékenységek:</a:t>
            </a:r>
          </a:p>
          <a:p>
            <a:r>
              <a:rPr lang="hu-HU" dirty="0"/>
              <a:t>• meglévő kereskedelmi szálláshelyek külső és belső megjelenésének, belsőépítészeti arculatának, minőségének és szálláshelyek szobáinak, közösségi tereinek bővítésére, változtatására irányuló beruházások;</a:t>
            </a:r>
            <a:br>
              <a:rPr lang="hu-HU" dirty="0"/>
            </a:br>
            <a:r>
              <a:rPr lang="hu-HU" dirty="0"/>
              <a:t>• meglévő kereskedelmi szálláshelyek új tematikus szolgáltatásfejlesztéshez kapcsolódó infrastrukturális beruházások támogatása (szálláshelyek szolgáltatási kínálatának minőségi és mennyiségi fejlesztése, valamint ezek kombinációja, pl. családbarát, szenior, egészségturisztikai, kerékpáros szolgáltatások) az adott térség turisztikai fejlesztési irányaihoz, kitörési pontjaihoz igazodva az elszámolható beruházás összeg elszámolható költségének 40%-ig. A 40%-</a:t>
            </a:r>
            <a:r>
              <a:rPr lang="hu-HU" dirty="0" err="1"/>
              <a:t>os</a:t>
            </a:r>
            <a:r>
              <a:rPr lang="hu-HU" dirty="0"/>
              <a:t> korlát nem vonatkozik a wellness és konferenciaszolgáltatás fejlesztéshez kapcsolódó infrastrukturális beruházásokra;</a:t>
            </a:r>
            <a:br>
              <a:rPr lang="hu-HU" dirty="0"/>
            </a:br>
            <a:r>
              <a:rPr lang="hu-HU" dirty="0"/>
              <a:t>• meglévő kereskedelmi szálláshelyek kapacitásbővítése (pl. férőhelyek számának növelése, szobaszám növelés kiszolgáló infrastruktúrával); maximum 150 szobáig</a:t>
            </a:r>
            <a:br>
              <a:rPr lang="hu-HU" dirty="0"/>
            </a:br>
            <a:r>
              <a:rPr lang="hu-HU" dirty="0"/>
              <a:t>• a támogatott kereskedelmi szálláshelyek használatához közvetlenül kapcsolódó telekhatáron belüli infrastrukturális fejlesztések; az elszámolható beruházási összköltség maximum 20%-ig. A 20%-</a:t>
            </a:r>
            <a:r>
              <a:rPr lang="hu-HU" dirty="0" err="1"/>
              <a:t>os</a:t>
            </a:r>
            <a:r>
              <a:rPr lang="hu-HU" dirty="0"/>
              <a:t> korlát nem vonatkozik kültéri wellness, medencék fejlesztéshez kapcsolódó infrastrukturális beruházásokra</a:t>
            </a:r>
          </a:p>
          <a:p>
            <a:r>
              <a:rPr lang="hu-HU" b="1" dirty="0"/>
              <a:t>Önállóan nem támogatható tevékenységek:</a:t>
            </a:r>
          </a:p>
          <a:p>
            <a:r>
              <a:rPr lang="hu-HU" dirty="0"/>
              <a:t>• kereskedelmi egységen belül, annak közös üzemeltetésében levő vendéglátó egység szolgáltatási kapacitásbővítése és színvonalának növelése;</a:t>
            </a:r>
            <a:br>
              <a:rPr lang="hu-HU" dirty="0"/>
            </a:br>
            <a:r>
              <a:rPr lang="hu-HU" dirty="0"/>
              <a:t>• a fejlesztésekkel érintett épületek energiahatékony működését javító beruházások,</a:t>
            </a:r>
            <a:br>
              <a:rPr lang="hu-HU" dirty="0"/>
            </a:br>
            <a:r>
              <a:rPr lang="hu-HU" dirty="0"/>
              <a:t>• kereskedelmi szálláshelyek üzemeltetéséhez szükséges információs és kommunikációs technológiai, ügyviteli és/vagy értékesítési rendszerekhez szükséges szoftver és/vagy hardware beszerzés, beruházás;</a:t>
            </a:r>
            <a:br>
              <a:rPr lang="hu-HU" dirty="0"/>
            </a:br>
            <a:r>
              <a:rPr lang="hu-HU" dirty="0"/>
              <a:t>• szálláshelyhez kapcsolódó bűnmegelőzési tevékenység támogatása;</a:t>
            </a:r>
            <a:br>
              <a:rPr lang="hu-HU" dirty="0"/>
            </a:br>
            <a:r>
              <a:rPr lang="hu-HU" dirty="0"/>
              <a:t>• az épület teljes körű azbesztmentesítése;</a:t>
            </a:r>
            <a:br>
              <a:rPr lang="hu-HU" dirty="0"/>
            </a:br>
            <a:r>
              <a:rPr lang="hu-HU" dirty="0"/>
              <a:t>• akadálymentesítés;</a:t>
            </a:r>
            <a:br>
              <a:rPr lang="hu-HU" dirty="0"/>
            </a:br>
            <a:r>
              <a:rPr lang="hu-HU" dirty="0"/>
              <a:t>• építési tevékenységekhez kapcsolódó bontási munkálatok költségei</a:t>
            </a:r>
          </a:p>
          <a:p>
            <a:endParaRPr lang="hu-HU" dirty="0"/>
          </a:p>
        </p:txBody>
      </p:sp>
    </p:spTree>
    <p:extLst>
      <p:ext uri="{BB962C8B-B14F-4D97-AF65-F5344CB8AC3E}">
        <p14:creationId xmlns:p14="http://schemas.microsoft.com/office/powerpoint/2010/main" val="1434774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25683" y="1220148"/>
            <a:ext cx="9654639" cy="869909"/>
          </a:xfrm>
        </p:spPr>
        <p:txBody>
          <a:bodyPr>
            <a:noAutofit/>
          </a:bodyPr>
          <a:lstStyle/>
          <a:p>
            <a:pPr algn="ctr"/>
            <a:r>
              <a:rPr lang="hu-HU" sz="2800" b="1" dirty="0" smtClean="0"/>
              <a:t>TFC-1.1.2-2018</a:t>
            </a:r>
            <a:br>
              <a:rPr lang="hu-HU" sz="2800" b="1" dirty="0" smtClean="0"/>
            </a:br>
            <a:r>
              <a:rPr lang="hu-HU" sz="2800" b="1" dirty="0"/>
              <a:t>Szállodafejlesztés – </a:t>
            </a:r>
            <a:r>
              <a:rPr lang="hu-HU" sz="2800" b="1" dirty="0" smtClean="0"/>
              <a:t>Balaton kiemelt </a:t>
            </a:r>
            <a:r>
              <a:rPr lang="hu-HU" sz="2800" b="1" dirty="0"/>
              <a:t>turisztikai fejlesztési térségben</a:t>
            </a:r>
          </a:p>
        </p:txBody>
      </p:sp>
      <p:sp>
        <p:nvSpPr>
          <p:cNvPr id="3" name="Tartalom helye 2"/>
          <p:cNvSpPr>
            <a:spLocks noGrp="1"/>
          </p:cNvSpPr>
          <p:nvPr>
            <p:ph idx="1"/>
          </p:nvPr>
        </p:nvSpPr>
        <p:spPr>
          <a:xfrm>
            <a:off x="1264722" y="2090057"/>
            <a:ext cx="10515600" cy="4476998"/>
          </a:xfrm>
        </p:spPr>
        <p:txBody>
          <a:bodyPr>
            <a:normAutofit fontScale="70000" lnSpcReduction="20000"/>
          </a:bodyPr>
          <a:lstStyle/>
          <a:p>
            <a:r>
              <a:rPr lang="hu-HU" dirty="0"/>
              <a:t>Szálláshelyek létesítése:</a:t>
            </a:r>
            <a:br>
              <a:rPr lang="hu-HU" dirty="0"/>
            </a:br>
            <a:r>
              <a:rPr lang="hu-HU" dirty="0"/>
              <a:t>Új szálloda létesítése esetén a támogatási összeg minimum 250 millió forint, maximum 3 milliárd forint. </a:t>
            </a:r>
            <a:br>
              <a:rPr lang="hu-HU" dirty="0"/>
            </a:br>
            <a:r>
              <a:rPr lang="hu-HU" dirty="0"/>
              <a:t>Új panzió létesítéséhez minimum 25 </a:t>
            </a:r>
            <a:r>
              <a:rPr lang="hu-HU" dirty="0" smtClean="0"/>
              <a:t>millió </a:t>
            </a:r>
            <a:r>
              <a:rPr lang="hu-HU" dirty="0"/>
              <a:t>forint, illetve maximum 315 millió forint igényelhető.</a:t>
            </a:r>
            <a:br>
              <a:rPr lang="hu-HU" dirty="0"/>
            </a:br>
            <a:r>
              <a:rPr lang="hu-HU" dirty="0"/>
              <a:t>A támogatás intenzitása a beruházásnak helyet adó régiótól függően változhat:</a:t>
            </a:r>
            <a:br>
              <a:rPr lang="hu-HU" dirty="0"/>
            </a:br>
            <a:r>
              <a:rPr lang="hu-HU" dirty="0"/>
              <a:t>Nyugat-Dunántúl: 25%</a:t>
            </a:r>
            <a:br>
              <a:rPr lang="hu-HU" dirty="0"/>
            </a:br>
            <a:r>
              <a:rPr lang="hu-HU" dirty="0"/>
              <a:t>Közép-Dunántúl: 35%</a:t>
            </a:r>
            <a:br>
              <a:rPr lang="hu-HU" dirty="0"/>
            </a:br>
            <a:r>
              <a:rPr lang="hu-HU" dirty="0"/>
              <a:t>Dél-Dunántúl: 40%</a:t>
            </a:r>
            <a:br>
              <a:rPr lang="hu-HU" dirty="0"/>
            </a:br>
            <a:r>
              <a:rPr lang="hu-HU" dirty="0"/>
              <a:t>E mellett a középvállalkozások projektjei további 10%-</a:t>
            </a:r>
            <a:r>
              <a:rPr lang="hu-HU" dirty="0" err="1"/>
              <a:t>kal</a:t>
            </a:r>
            <a:r>
              <a:rPr lang="hu-HU" dirty="0"/>
              <a:t>, a kisvállalkozások beruházásai pedig +20%-</a:t>
            </a:r>
            <a:r>
              <a:rPr lang="hu-HU" dirty="0" err="1"/>
              <a:t>kal</a:t>
            </a:r>
            <a:r>
              <a:rPr lang="hu-HU" dirty="0"/>
              <a:t> </a:t>
            </a:r>
            <a:r>
              <a:rPr lang="hu-HU" dirty="0" err="1"/>
              <a:t>támogathatóak</a:t>
            </a:r>
            <a:r>
              <a:rPr lang="hu-HU" dirty="0"/>
              <a:t>, így az elérhető </a:t>
            </a:r>
            <a:r>
              <a:rPr lang="hu-HU" b="1" dirty="0"/>
              <a:t>maximális támogatási intenzitás 60%.</a:t>
            </a:r>
          </a:p>
          <a:p>
            <a:r>
              <a:rPr lang="hu-HU" dirty="0"/>
              <a:t>Szállodák fejlesztése:</a:t>
            </a:r>
            <a:br>
              <a:rPr lang="hu-HU" dirty="0"/>
            </a:br>
            <a:r>
              <a:rPr lang="hu-HU" dirty="0"/>
              <a:t>A támogatás összege minimum 16 millió forint, maximum 1,5 milliárd forint.</a:t>
            </a:r>
            <a:br>
              <a:rPr lang="hu-HU" dirty="0"/>
            </a:br>
            <a:r>
              <a:rPr lang="hu-HU" dirty="0"/>
              <a:t>Szálloda fejlesztéséhez 150 szobáig a támogatás intenzitása régióktól függően a következő:</a:t>
            </a:r>
            <a:br>
              <a:rPr lang="hu-HU" dirty="0"/>
            </a:br>
            <a:r>
              <a:rPr lang="hu-HU" dirty="0"/>
              <a:t>Nyugat-Dunántúl: 25%</a:t>
            </a:r>
            <a:br>
              <a:rPr lang="hu-HU" dirty="0"/>
            </a:br>
            <a:r>
              <a:rPr lang="hu-HU" dirty="0"/>
              <a:t>Közép-Dunántúl: 35%</a:t>
            </a:r>
            <a:br>
              <a:rPr lang="hu-HU" dirty="0"/>
            </a:br>
            <a:r>
              <a:rPr lang="hu-HU" dirty="0"/>
              <a:t>Dél-Dunántúl: 50%</a:t>
            </a:r>
            <a:br>
              <a:rPr lang="hu-HU" dirty="0"/>
            </a:br>
            <a:r>
              <a:rPr lang="hu-HU" dirty="0"/>
              <a:t>A középvállalkozások további 10%-kos, a kisvállalkozások pedig +20%-</a:t>
            </a:r>
            <a:r>
              <a:rPr lang="hu-HU" dirty="0" err="1"/>
              <a:t>os</a:t>
            </a:r>
            <a:r>
              <a:rPr lang="hu-HU" dirty="0"/>
              <a:t> támogatásra jogosultak, így az elérhető </a:t>
            </a:r>
            <a:r>
              <a:rPr lang="hu-HU" b="1" dirty="0"/>
              <a:t>maximális támogatási intenzitás 70%.</a:t>
            </a:r>
          </a:p>
          <a:p>
            <a:endParaRPr lang="hu-HU" dirty="0"/>
          </a:p>
        </p:txBody>
      </p:sp>
    </p:spTree>
    <p:extLst>
      <p:ext uri="{BB962C8B-B14F-4D97-AF65-F5344CB8AC3E}">
        <p14:creationId xmlns:p14="http://schemas.microsoft.com/office/powerpoint/2010/main" val="3725645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232561" y="1781299"/>
            <a:ext cx="7683335" cy="2492990"/>
          </a:xfrm>
          <a:prstGeom prst="rect">
            <a:avLst/>
          </a:prstGeom>
        </p:spPr>
        <p:txBody>
          <a:bodyPr wrap="square">
            <a:spAutoFit/>
          </a:bodyPr>
          <a:lstStyle/>
          <a:p>
            <a:endParaRPr lang="hu-HU" sz="2000" dirty="0">
              <a:solidFill>
                <a:srgbClr val="000000"/>
              </a:solidFill>
              <a:latin typeface="Calibri" panose="020F0502020204030204" pitchFamily="34" charset="0"/>
            </a:endParaRPr>
          </a:p>
          <a:p>
            <a:r>
              <a:rPr lang="hu-HU" sz="2000" dirty="0">
                <a:solidFill>
                  <a:srgbClr val="000000"/>
                </a:solidFill>
                <a:latin typeface="Calibri" panose="020F0502020204030204" pitchFamily="34" charset="0"/>
              </a:rPr>
              <a:t> </a:t>
            </a:r>
            <a:r>
              <a:rPr lang="hu-HU" sz="2800" b="1" dirty="0">
                <a:solidFill>
                  <a:srgbClr val="000000"/>
                </a:solidFill>
                <a:latin typeface="Calibri" panose="020F0502020204030204" pitchFamily="34" charset="0"/>
              </a:rPr>
              <a:t>Kapacitásbővítő pályázatok </a:t>
            </a:r>
            <a:r>
              <a:rPr lang="hu-HU" sz="2800" b="1" dirty="0" smtClean="0">
                <a:solidFill>
                  <a:srgbClr val="000000"/>
                </a:solidFill>
                <a:latin typeface="Calibri" panose="020F0502020204030204" pitchFamily="34" charset="0"/>
              </a:rPr>
              <a:t>(felfüggesztve)</a:t>
            </a:r>
            <a:endParaRPr lang="hu-HU" sz="2800" dirty="0">
              <a:solidFill>
                <a:srgbClr val="000000"/>
              </a:solidFill>
              <a:latin typeface="Calibri" panose="020F0502020204030204" pitchFamily="34" charset="0"/>
            </a:endParaRPr>
          </a:p>
          <a:p>
            <a:r>
              <a:rPr lang="hu-HU" b="1" dirty="0">
                <a:solidFill>
                  <a:srgbClr val="000000"/>
                </a:solidFill>
                <a:latin typeface="Calibri" panose="020F0502020204030204" pitchFamily="34" charset="0"/>
                <a:hlinkClick r:id="rId2" action="ppaction://hlinkfile"/>
              </a:rPr>
              <a:t>GINOP-1.2.1-16</a:t>
            </a:r>
            <a:r>
              <a:rPr lang="hu-HU" dirty="0">
                <a:solidFill>
                  <a:srgbClr val="000000"/>
                </a:solidFill>
                <a:latin typeface="Calibri" panose="020F0502020204030204" pitchFamily="34" charset="0"/>
              </a:rPr>
              <a:t>: Mikro-, kis-és középvállalkozások termelési kapacitásainak bővítése </a:t>
            </a:r>
          </a:p>
          <a:p>
            <a:r>
              <a:rPr lang="hu-HU" b="1" dirty="0">
                <a:solidFill>
                  <a:srgbClr val="000000"/>
                </a:solidFill>
                <a:latin typeface="Calibri" panose="020F0502020204030204" pitchFamily="34" charset="0"/>
              </a:rPr>
              <a:t>GINOP-1.2.2-16</a:t>
            </a:r>
            <a:r>
              <a:rPr lang="hu-HU" dirty="0">
                <a:solidFill>
                  <a:srgbClr val="000000"/>
                </a:solidFill>
                <a:latin typeface="Calibri" panose="020F0502020204030204" pitchFamily="34" charset="0"/>
              </a:rPr>
              <a:t>: Mikro-, kis-és középvállalkozások kapacitásbővítő beruházásainak támogatása </a:t>
            </a:r>
          </a:p>
          <a:p>
            <a:r>
              <a:rPr lang="hu-HU" b="1" dirty="0">
                <a:solidFill>
                  <a:srgbClr val="000000"/>
                </a:solidFill>
                <a:latin typeface="Calibri" panose="020F0502020204030204" pitchFamily="34" charset="0"/>
              </a:rPr>
              <a:t>GINOP-1.2.3-8.3.4-16</a:t>
            </a:r>
            <a:r>
              <a:rPr lang="hu-HU" dirty="0">
                <a:solidFill>
                  <a:srgbClr val="000000"/>
                </a:solidFill>
                <a:latin typeface="Calibri" panose="020F0502020204030204" pitchFamily="34" charset="0"/>
              </a:rPr>
              <a:t>: Mikro-, kis-és középvállalkozások kapacitásbővítő beruházásainak támogatása </a:t>
            </a:r>
            <a:r>
              <a:rPr lang="hu-HU" b="1" i="1" dirty="0">
                <a:solidFill>
                  <a:srgbClr val="000000"/>
                </a:solidFill>
                <a:latin typeface="Calibri" panose="020F0502020204030204" pitchFamily="34" charset="0"/>
              </a:rPr>
              <a:t>kombinált hiteltermék </a:t>
            </a:r>
            <a:r>
              <a:rPr lang="hu-HU" dirty="0">
                <a:solidFill>
                  <a:srgbClr val="000000"/>
                </a:solidFill>
                <a:latin typeface="Calibri" panose="020F0502020204030204" pitchFamily="34" charset="0"/>
              </a:rPr>
              <a:t>keretében </a:t>
            </a:r>
            <a:endParaRPr lang="hu-HU" dirty="0"/>
          </a:p>
        </p:txBody>
      </p:sp>
    </p:spTree>
    <p:extLst>
      <p:ext uri="{BB962C8B-B14F-4D97-AF65-F5344CB8AC3E}">
        <p14:creationId xmlns:p14="http://schemas.microsoft.com/office/powerpoint/2010/main" val="6809602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ím 6"/>
          <p:cNvSpPr>
            <a:spLocks noGrp="1"/>
          </p:cNvSpPr>
          <p:nvPr>
            <p:ph type="title"/>
          </p:nvPr>
        </p:nvSpPr>
        <p:spPr>
          <a:xfrm>
            <a:off x="2062346" y="365125"/>
            <a:ext cx="10129654" cy="3043093"/>
          </a:xfrm>
        </p:spPr>
        <p:txBody>
          <a:bodyPr>
            <a:normAutofit/>
          </a:bodyPr>
          <a:lstStyle/>
          <a:p>
            <a:pPr algn="ctr"/>
            <a:r>
              <a:rPr lang="hu-HU" sz="2200" b="1" dirty="0"/>
              <a:t>GINOP - 6.1.6 - 17 </a:t>
            </a:r>
            <a:r>
              <a:rPr lang="hu-HU" sz="2200" b="1" dirty="0" smtClean="0"/>
              <a:t/>
            </a:r>
            <a:br>
              <a:rPr lang="hu-HU" sz="2200" b="1" dirty="0" smtClean="0"/>
            </a:br>
            <a:r>
              <a:rPr lang="hu-HU" sz="2200" b="1" dirty="0" smtClean="0"/>
              <a:t>Munkahelyi </a:t>
            </a:r>
            <a:r>
              <a:rPr lang="hu-HU" sz="2200" b="1" dirty="0"/>
              <a:t>képzések támogatása mikro-, kis- és középvállalatok munkavállalói számára</a:t>
            </a:r>
            <a:r>
              <a:rPr lang="hu-HU" b="1" dirty="0"/>
              <a:t/>
            </a:r>
            <a:br>
              <a:rPr lang="hu-HU" b="1" dirty="0"/>
            </a:br>
            <a:endParaRPr lang="hu-HU" dirty="0"/>
          </a:p>
        </p:txBody>
      </p:sp>
      <p:sp>
        <p:nvSpPr>
          <p:cNvPr id="10" name="Rectangle 2"/>
          <p:cNvSpPr>
            <a:spLocks noChangeArrowheads="1"/>
          </p:cNvSpPr>
          <p:nvPr/>
        </p:nvSpPr>
        <p:spPr bwMode="auto">
          <a:xfrm>
            <a:off x="1282535" y="2039379"/>
            <a:ext cx="10616540"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1" i="0" u="none" strike="noStrike" cap="none" normalizeH="0" baseline="0" dirty="0" smtClean="0">
                <a:ln>
                  <a:noFill/>
                </a:ln>
                <a:solidFill>
                  <a:schemeClr val="tx1"/>
                </a:solidFill>
                <a:effectLst/>
                <a:latin typeface="Arial" panose="020B0604020202020204" pitchFamily="34" charset="0"/>
              </a:rPr>
              <a:t>Kik pályázhatnak</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0" i="0" u="none" strike="noStrike" cap="none" normalizeH="0" baseline="0" dirty="0" smtClean="0">
                <a:ln>
                  <a:noFill/>
                </a:ln>
                <a:solidFill>
                  <a:schemeClr val="tx1"/>
                </a:solidFill>
                <a:effectLst/>
                <a:latin typeface="Arial" panose="020B0604020202020204" pitchFamily="34" charset="0"/>
              </a:rPr>
              <a:t>Azok a vállalkozások, amelyek</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0" i="0" u="none" strike="noStrike" cap="none" normalizeH="0" baseline="0" dirty="0" smtClean="0">
                <a:ln>
                  <a:noFill/>
                </a:ln>
                <a:solidFill>
                  <a:schemeClr val="tx1"/>
                </a:solidFill>
                <a:effectLst/>
                <a:latin typeface="Arial" panose="020B0604020202020204" pitchFamily="34" charset="0"/>
              </a:rPr>
              <a:t>a 651/2014/EU Rendelet I. Melléklete alapján mikro-, kis- és középvállalkozásnak minősülnek és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0" i="0" u="none" strike="noStrike" cap="none" normalizeH="0" baseline="0" dirty="0" smtClean="0">
                <a:ln>
                  <a:noFill/>
                </a:ln>
                <a:solidFill>
                  <a:schemeClr val="tx1"/>
                </a:solidFill>
                <a:effectLst/>
                <a:latin typeface="Arial" panose="020B0604020202020204" pitchFamily="34" charset="0"/>
              </a:rPr>
              <a:t>rendelkeznek </a:t>
            </a:r>
            <a:r>
              <a:rPr kumimoji="0" lang="hu-HU" altLang="hu-HU" sz="1200" b="1" i="0" u="none" strike="noStrike" cap="none" normalizeH="0" baseline="0" dirty="0" smtClean="0">
                <a:ln>
                  <a:noFill/>
                </a:ln>
                <a:solidFill>
                  <a:schemeClr val="tx1"/>
                </a:solidFill>
                <a:effectLst/>
                <a:latin typeface="Arial" panose="020B0604020202020204" pitchFamily="34" charset="0"/>
              </a:rPr>
              <a:t>legalább egy lezárt (beszámolóval/ alátámasztott), teljes (365 napot jelentő) üzleti évvel,</a:t>
            </a:r>
            <a:r>
              <a:rPr kumimoji="0" lang="hu-HU" altLang="hu-HU" sz="1200" b="0" i="0" u="none" strike="noStrike" cap="none" normalizeH="0" baseline="0" dirty="0" smtClean="0">
                <a:ln>
                  <a:noFill/>
                </a:ln>
                <a:solidFill>
                  <a:schemeClr val="tx1"/>
                </a:solidFill>
                <a:effectLst/>
                <a:latin typeface="Arial" panose="020B0604020202020204" pitchFamily="34" charset="0"/>
              </a:rPr>
              <a:t> és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0" i="0" u="none" strike="noStrike" cap="none" normalizeH="0" baseline="0" dirty="0" smtClean="0">
                <a:ln>
                  <a:noFill/>
                </a:ln>
                <a:solidFill>
                  <a:schemeClr val="tx1"/>
                </a:solidFill>
                <a:effectLst/>
                <a:latin typeface="Arial" panose="020B0604020202020204" pitchFamily="34" charset="0"/>
              </a:rPr>
              <a:t>az </a:t>
            </a:r>
            <a:r>
              <a:rPr kumimoji="0" lang="hu-HU" altLang="hu-HU" sz="1200" b="1" i="0" u="none" strike="noStrike" cap="none" normalizeH="0" baseline="0" dirty="0" smtClean="0">
                <a:ln>
                  <a:noFill/>
                </a:ln>
                <a:solidFill>
                  <a:schemeClr val="tx1"/>
                </a:solidFill>
                <a:effectLst/>
                <a:latin typeface="Arial" panose="020B0604020202020204" pitchFamily="34" charset="0"/>
              </a:rPr>
              <a:t>éves átlagos statisztikai állományi létszáma</a:t>
            </a:r>
            <a:r>
              <a:rPr kumimoji="0" lang="hu-HU" altLang="hu-HU" sz="1200" b="0" i="0" u="none" strike="noStrike" cap="none" normalizeH="0" baseline="0" dirty="0" smtClean="0">
                <a:ln>
                  <a:noFill/>
                </a:ln>
                <a:solidFill>
                  <a:schemeClr val="tx1"/>
                </a:solidFill>
                <a:effectLst/>
                <a:latin typeface="Arial" panose="020B0604020202020204" pitchFamily="34" charset="0"/>
              </a:rPr>
              <a:t> a támogatási kérelmek benyújtását megelőző legutolsó lezárt, teljes üzleti évben </a:t>
            </a:r>
            <a:r>
              <a:rPr kumimoji="0" lang="hu-HU" altLang="hu-HU" sz="1200" b="1" i="0" u="none" strike="noStrike" cap="none" normalizeH="0" baseline="0" dirty="0" smtClean="0">
                <a:ln>
                  <a:noFill/>
                </a:ln>
                <a:solidFill>
                  <a:schemeClr val="tx1"/>
                </a:solidFill>
                <a:effectLst/>
                <a:latin typeface="Arial" panose="020B0604020202020204" pitchFamily="34" charset="0"/>
              </a:rPr>
              <a:t>minimum 3 fő</a:t>
            </a:r>
            <a:r>
              <a:rPr kumimoji="0" lang="hu-HU" altLang="hu-HU" sz="1200" b="0" i="0" u="none" strike="noStrike" cap="none" normalizeH="0" baseline="0" dirty="0" smtClean="0">
                <a:ln>
                  <a:noFill/>
                </a:ln>
                <a:solidFill>
                  <a:schemeClr val="tx1"/>
                </a:solidFill>
                <a:effectLst/>
                <a:latin typeface="Arial" panose="020B0604020202020204" pitchFamily="34" charset="0"/>
              </a:rPr>
              <a:t> volt és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200" b="0" i="0" u="none" strike="noStrike" cap="none" normalizeH="0" baseline="0" dirty="0" smtClean="0">
                <a:ln>
                  <a:noFill/>
                </a:ln>
                <a:solidFill>
                  <a:schemeClr val="tx1"/>
                </a:solidFill>
                <a:effectLst/>
                <a:latin typeface="Arial" panose="020B0604020202020204" pitchFamily="34" charset="0"/>
              </a:rPr>
              <a:t>Magyarországon székhellyel rendelkező kettős könyvvitelt vezető gazdasági társaságok, szövetkezetek, vagy az Európai Gazdasági Térség területén székhellyel és Magyarországon fiókteleppel rendelkező szövetkezetek vagy kettős könyvvitelt vezető gazdasági társaságok fióktelepei.</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hu-HU" altLang="hu-HU" sz="1600" b="1" i="0" u="none" strike="noStrike" cap="none" normalizeH="0" baseline="0" dirty="0" smtClean="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600" b="1" i="0" u="none" strike="noStrike" cap="none" normalizeH="0" baseline="0" dirty="0" smtClean="0">
                <a:ln>
                  <a:noFill/>
                </a:ln>
                <a:solidFill>
                  <a:schemeClr val="tx1"/>
                </a:solidFill>
                <a:effectLst/>
                <a:latin typeface="Arial" panose="020B0604020202020204" pitchFamily="34" charset="0"/>
              </a:rPr>
              <a:t>A támogatás összege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hu-HU" altLang="hu-HU" sz="1600" b="0" i="0" u="none" strike="noStrike" cap="none" normalizeH="0" baseline="0" dirty="0" smtClean="0">
                <a:ln>
                  <a:noFill/>
                </a:ln>
                <a:solidFill>
                  <a:schemeClr val="tx1"/>
                </a:solidFill>
                <a:effectLst/>
                <a:latin typeface="Arial" panose="020B0604020202020204" pitchFamily="34" charset="0"/>
              </a:rPr>
              <a:t>Az igényelhető vissza nem térítendő támogatás összege </a:t>
            </a:r>
            <a:r>
              <a:rPr kumimoji="0" lang="hu-HU" altLang="hu-HU" sz="1600" b="1" i="0" u="none" strike="noStrike" cap="none" normalizeH="0" baseline="0" dirty="0" smtClean="0">
                <a:ln>
                  <a:noFill/>
                </a:ln>
                <a:solidFill>
                  <a:schemeClr val="tx1"/>
                </a:solidFill>
                <a:effectLst/>
                <a:latin typeface="Arial" panose="020B0604020202020204" pitchFamily="34" charset="0"/>
              </a:rPr>
              <a:t>minimum 3 000 000 Ft maximum 50 000 000 Ft.</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hu-HU" altLang="hu-HU" sz="1200" b="1" i="0" u="none" strike="noStrike" cap="none" normalizeH="0" baseline="0" dirty="0" smtClean="0">
              <a:ln>
                <a:noFill/>
              </a:ln>
              <a:solidFill>
                <a:schemeClr val="tx1"/>
              </a:solidFill>
              <a:effectLst/>
              <a:latin typeface="Arial" panose="020B0604020202020204" pitchFamily="34" charset="0"/>
            </a:endParaRPr>
          </a:p>
          <a:p>
            <a:pPr lvl="0" eaLnBrk="0" fontAlgn="base" hangingPunct="0">
              <a:spcBef>
                <a:spcPct val="0"/>
              </a:spcBef>
              <a:spcAft>
                <a:spcPct val="0"/>
              </a:spcAft>
            </a:pPr>
            <a:r>
              <a:rPr lang="hu-HU" b="1" dirty="0"/>
              <a:t>Maximális támogatás mértéke:</a:t>
            </a:r>
            <a:r>
              <a:rPr lang="hu-HU" sz="1200" dirty="0"/>
              <a:t/>
            </a:r>
            <a:br>
              <a:rPr lang="hu-HU" sz="1200" dirty="0"/>
            </a:br>
            <a:r>
              <a:rPr lang="hu-HU" dirty="0"/>
              <a:t>Csekély összegű (de </a:t>
            </a:r>
            <a:r>
              <a:rPr lang="hu-HU" dirty="0" err="1"/>
              <a:t>minimis</a:t>
            </a:r>
            <a:r>
              <a:rPr lang="hu-HU" dirty="0"/>
              <a:t>) támogatás: 100%</a:t>
            </a:r>
            <a:r>
              <a:rPr lang="hu-HU" sz="1200" dirty="0"/>
              <a:t/>
            </a:r>
            <a:br>
              <a:rPr lang="hu-HU" sz="1200" dirty="0"/>
            </a:br>
            <a:r>
              <a:rPr lang="hu-HU" dirty="0"/>
              <a:t>Képzési támogatás mikro-, kisvállalkozás esetében: 70%</a:t>
            </a:r>
            <a:r>
              <a:rPr lang="hu-HU" sz="1200" dirty="0"/>
              <a:t/>
            </a:r>
            <a:br>
              <a:rPr lang="hu-HU" sz="1200" dirty="0"/>
            </a:br>
            <a:r>
              <a:rPr lang="hu-HU" dirty="0"/>
              <a:t>Képzési támogatás középvállalkozás esetében: 60%</a:t>
            </a:r>
            <a:r>
              <a:rPr lang="hu-HU" sz="1200" dirty="0"/>
              <a:t/>
            </a:r>
            <a:br>
              <a:rPr lang="hu-HU" sz="1200" dirty="0"/>
            </a:br>
            <a:r>
              <a:rPr lang="hu-HU" dirty="0"/>
              <a:t>Képzési támogatás megváltozott munkaképességű munkavállaló vagy hátrányos helyzetű munkavállaló részére nyújtott képzés esetén (kis- és középvállalkozás): 70%</a:t>
            </a:r>
            <a:r>
              <a:rPr lang="hu-HU" sz="1200" dirty="0"/>
              <a:t/>
            </a:r>
            <a:br>
              <a:rPr lang="hu-HU" sz="1200" dirty="0"/>
            </a:br>
            <a:r>
              <a:rPr lang="hu-HU" dirty="0"/>
              <a:t/>
            </a:r>
            <a:br>
              <a:rPr lang="hu-HU" dirty="0"/>
            </a:b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241429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888176" y="1246909"/>
            <a:ext cx="9465623" cy="4930054"/>
          </a:xfrm>
        </p:spPr>
        <p:txBody>
          <a:bodyPr>
            <a:normAutofit fontScale="62500" lnSpcReduction="20000"/>
          </a:bodyPr>
          <a:lstStyle/>
          <a:p>
            <a:r>
              <a:rPr lang="hu-HU" b="1" dirty="0"/>
              <a:t>Képzésekre vonatkozó korlátozások:</a:t>
            </a:r>
          </a:p>
          <a:p>
            <a:r>
              <a:rPr lang="hu-HU" dirty="0"/>
              <a:t>A Felhívás keretében támogatható </a:t>
            </a:r>
            <a:r>
              <a:rPr lang="hu-HU" b="1" dirty="0"/>
              <a:t>képzések minimum 40%-</a:t>
            </a:r>
            <a:r>
              <a:rPr lang="hu-HU" b="1" dirty="0" err="1"/>
              <a:t>ának</a:t>
            </a:r>
            <a:r>
              <a:rPr lang="hu-HU" b="1" dirty="0"/>
              <a:t> szakmai kompetenciák fejlesztését szolgáló képzésnek</a:t>
            </a:r>
            <a:r>
              <a:rPr lang="hu-HU" dirty="0"/>
              <a:t>: OKJ-s szakképesítést nyújtó képzésnek, egyéb szakmai képzésnek, vagy az </a:t>
            </a:r>
            <a:r>
              <a:rPr lang="hu-HU" dirty="0" err="1"/>
              <a:t>Fktv</a:t>
            </a:r>
            <a:r>
              <a:rPr lang="hu-HU" dirty="0"/>
              <a:t>. hatálya alá nem tartozó képzésnek kell lennie</a:t>
            </a:r>
          </a:p>
          <a:p>
            <a:r>
              <a:rPr lang="hu-HU" dirty="0"/>
              <a:t>A Felhívás keretében támogatható képzések </a:t>
            </a:r>
            <a:r>
              <a:rPr lang="hu-HU" b="1" dirty="0"/>
              <a:t>legfeljebb 7%-a lehet egyéb nyelvi képzés, illetve kombinált nyelvi képzés</a:t>
            </a:r>
            <a:r>
              <a:rPr lang="hu-HU" dirty="0"/>
              <a:t> (a százalékos érték meghatározásakor a tervezett összes képzési óraszámot szükséges alapul venni.)</a:t>
            </a:r>
          </a:p>
          <a:p>
            <a:r>
              <a:rPr lang="hu-HU" b="1" dirty="0"/>
              <a:t>Képzések időtartama:</a:t>
            </a:r>
          </a:p>
          <a:p>
            <a:r>
              <a:rPr lang="hu-HU" dirty="0"/>
              <a:t>A képzés minimum időtartama </a:t>
            </a:r>
            <a:r>
              <a:rPr lang="hu-HU" b="1" dirty="0"/>
              <a:t>20 óra</a:t>
            </a:r>
            <a:r>
              <a:rPr lang="hu-HU" dirty="0"/>
              <a:t>, a képzésnek a képzési program szerinti óraszáma számolható el a Felhívás keretében</a:t>
            </a:r>
            <a:r>
              <a:rPr lang="hu-HU" dirty="0" smtClean="0"/>
              <a:t>.</a:t>
            </a:r>
          </a:p>
          <a:p>
            <a:r>
              <a:rPr lang="hu-HU" b="1" dirty="0"/>
              <a:t>Képzés formája </a:t>
            </a:r>
            <a:r>
              <a:rPr lang="hu-HU" dirty="0"/>
              <a:t>lehet egyéni felkészítés, csoportos képzés, távoktatás.</a:t>
            </a:r>
            <a:endParaRPr lang="hu-HU" dirty="0"/>
          </a:p>
          <a:p>
            <a:r>
              <a:rPr lang="hu-HU" b="1" dirty="0" smtClean="0"/>
              <a:t>Képzési </a:t>
            </a:r>
            <a:r>
              <a:rPr lang="hu-HU" b="1" dirty="0"/>
              <a:t>költségek</a:t>
            </a:r>
          </a:p>
          <a:p>
            <a:r>
              <a:rPr lang="hu-HU" dirty="0"/>
              <a:t>képzési költségek nem haladhatják meg a képzésbe bevont munkavállalónként </a:t>
            </a:r>
            <a:r>
              <a:rPr lang="hu-HU" b="1" dirty="0"/>
              <a:t>580.000 Ft/fő</a:t>
            </a:r>
            <a:r>
              <a:rPr lang="hu-HU" dirty="0"/>
              <a:t> költséget, valamint az </a:t>
            </a:r>
            <a:r>
              <a:rPr lang="hu-HU" b="1" dirty="0"/>
              <a:t>5000 Ft/f</a:t>
            </a:r>
            <a:r>
              <a:rPr lang="hu-HU" dirty="0"/>
              <a:t>ő súlyozott átlagos óradíjat.</a:t>
            </a:r>
          </a:p>
          <a:p>
            <a:r>
              <a:rPr lang="hu-HU" dirty="0"/>
              <a:t>A támogatható képzések legfeljebb </a:t>
            </a:r>
            <a:r>
              <a:rPr lang="hu-HU" b="1" dirty="0"/>
              <a:t>20%-a lehet belső képzés.</a:t>
            </a:r>
            <a:r>
              <a:rPr lang="hu-HU" dirty="0"/>
              <a:t> A támogatást igénylőnek </a:t>
            </a:r>
            <a:r>
              <a:rPr lang="hu-HU" b="1" dirty="0"/>
              <a:t>a képzések 80%-át külső képzésként szükséges </a:t>
            </a:r>
            <a:r>
              <a:rPr lang="hu-HU" b="1" dirty="0" smtClean="0"/>
              <a:t>megvalósítania.</a:t>
            </a:r>
            <a:r>
              <a:rPr lang="hu-HU" dirty="0" smtClean="0"/>
              <a:t> Külső </a:t>
            </a:r>
            <a:r>
              <a:rPr lang="hu-HU" dirty="0"/>
              <a:t>képzésként kizárólag a képzésre engedéllyel rendelkező felnőttképzést folytató intézmény által nyújtott képzés vehető igénybe.</a:t>
            </a:r>
            <a:endParaRPr lang="hu-HU" dirty="0"/>
          </a:p>
        </p:txBody>
      </p:sp>
    </p:spTree>
    <p:extLst>
      <p:ext uri="{BB962C8B-B14F-4D97-AF65-F5344CB8AC3E}">
        <p14:creationId xmlns:p14="http://schemas.microsoft.com/office/powerpoint/2010/main" val="3428974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674421" y="1398112"/>
            <a:ext cx="10807534" cy="5038313"/>
          </a:xfrm>
        </p:spPr>
        <p:txBody>
          <a:bodyPr>
            <a:normAutofit fontScale="70000" lnSpcReduction="20000"/>
          </a:bodyPr>
          <a:lstStyle/>
          <a:p>
            <a:r>
              <a:rPr lang="hu-HU" b="1" dirty="0"/>
              <a:t>Támogatható tevékenységek</a:t>
            </a:r>
          </a:p>
          <a:p>
            <a:r>
              <a:rPr lang="hu-HU" b="1" dirty="0"/>
              <a:t>Kötelezően megvalósítandó, önállóan nem támogatható tevékenységek</a:t>
            </a:r>
          </a:p>
          <a:p>
            <a:r>
              <a:rPr lang="hu-HU" b="1" dirty="0"/>
              <a:t>a)Képzések lebonyolítása belső képzésként vagy vásárolt szolgáltatásként:</a:t>
            </a:r>
            <a:endParaRPr lang="hu-HU" dirty="0"/>
          </a:p>
          <a:p>
            <a:r>
              <a:rPr lang="hu-HU" dirty="0"/>
              <a:t>A Felhívás keretében támogatható az alábbi képzések bármelyike:</a:t>
            </a:r>
          </a:p>
          <a:p>
            <a:r>
              <a:rPr lang="hu-HU" dirty="0" err="1"/>
              <a:t>aa</a:t>
            </a:r>
            <a:r>
              <a:rPr lang="hu-HU" dirty="0"/>
              <a:t>) OKJ szerinti szakképesítésre felkészítő képzések (OKJ képzések - "a" képzési kör</a:t>
            </a:r>
          </a:p>
          <a:p>
            <a:r>
              <a:rPr lang="hu-HU" dirty="0"/>
              <a:t>ab) Kombinált nyelvi képzés, illetve egyéb nyelvi képzés - "c" képzési kör</a:t>
            </a:r>
          </a:p>
          <a:p>
            <a:r>
              <a:rPr lang="hu-HU" dirty="0" err="1"/>
              <a:t>ac</a:t>
            </a:r>
            <a:r>
              <a:rPr lang="hu-HU" dirty="0"/>
              <a:t>) egyéb szakmai képzések - "b" képzési kör</a:t>
            </a:r>
          </a:p>
          <a:p>
            <a:r>
              <a:rPr lang="hu-HU" dirty="0"/>
              <a:t>ad) egyéb képzés - "d" képzési kör</a:t>
            </a:r>
          </a:p>
          <a:p>
            <a:r>
              <a:rPr lang="hu-HU" dirty="0" err="1"/>
              <a:t>ae</a:t>
            </a:r>
            <a:r>
              <a:rPr lang="hu-HU" dirty="0"/>
              <a:t>) </a:t>
            </a:r>
            <a:r>
              <a:rPr lang="hu-HU" dirty="0" err="1"/>
              <a:t>Fktv</a:t>
            </a:r>
            <a:r>
              <a:rPr lang="hu-HU" dirty="0"/>
              <a:t>. hatálya alá nem tartozó képzések (pl. hatósági-, közbeszerzési tárgyú képzések)</a:t>
            </a:r>
          </a:p>
          <a:p>
            <a:r>
              <a:rPr lang="hu-HU" b="1" dirty="0"/>
              <a:t>b) Képzéshez kapcsolódó tudás-,és elégedettségmérés</a:t>
            </a:r>
            <a:endParaRPr lang="hu-HU" dirty="0"/>
          </a:p>
          <a:p>
            <a:r>
              <a:rPr lang="hu-HU" dirty="0"/>
              <a:t>A képzéshez kapcsolódóan a Felhívásnak megfelelően előzetes tudásmérés, valamint képzést követő elégedettségmérés.</a:t>
            </a:r>
          </a:p>
          <a:p>
            <a:r>
              <a:rPr lang="hu-HU" b="1" dirty="0"/>
              <a:t>c) Kötelező tájékoztatás és nyilvánosság</a:t>
            </a:r>
            <a:endParaRPr lang="hu-HU" dirty="0"/>
          </a:p>
          <a:p>
            <a:r>
              <a:rPr lang="hu-HU" dirty="0"/>
              <a:t>Kötelező nyilvánosság biztosítása a Kedvezményezettek Tájékoztatási Kötelezettségei útmutató és arculati kézikönyv „KTK 2020” előírásai szerint.</a:t>
            </a:r>
          </a:p>
          <a:p>
            <a:endParaRPr lang="hu-HU" dirty="0"/>
          </a:p>
        </p:txBody>
      </p:sp>
    </p:spTree>
    <p:extLst>
      <p:ext uri="{BB962C8B-B14F-4D97-AF65-F5344CB8AC3E}">
        <p14:creationId xmlns:p14="http://schemas.microsoft.com/office/powerpoint/2010/main" val="1368530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1710047" y="1377538"/>
            <a:ext cx="10343407" cy="5248893"/>
          </a:xfrm>
        </p:spPr>
        <p:txBody>
          <a:bodyPr>
            <a:normAutofit fontScale="55000" lnSpcReduction="20000"/>
          </a:bodyPr>
          <a:lstStyle/>
          <a:p>
            <a:r>
              <a:rPr lang="hu-HU" b="1" dirty="0"/>
              <a:t>Választható, önállóan nem támogatható tevékenységek</a:t>
            </a:r>
          </a:p>
          <a:p>
            <a:r>
              <a:rPr lang="hu-HU" b="1" dirty="0"/>
              <a:t>a) Projekt előkészítési tevékenységek</a:t>
            </a:r>
            <a:endParaRPr lang="hu-HU" dirty="0"/>
          </a:p>
          <a:p>
            <a:r>
              <a:rPr lang="hu-HU" dirty="0"/>
              <a:t>    </a:t>
            </a:r>
            <a:r>
              <a:rPr lang="hu-HU" dirty="0" err="1"/>
              <a:t>aa</a:t>
            </a:r>
            <a:r>
              <a:rPr lang="hu-HU" dirty="0"/>
              <a:t>) Közbeszerzéssel kapcsolatos tevékenységek, beleértve a közbeszerzési terv elkészítését is.</a:t>
            </a:r>
          </a:p>
          <a:p>
            <a:r>
              <a:rPr lang="hu-HU" b="1" dirty="0"/>
              <a:t>b) Képzések előkészítésével kapcsolatos tevékenységek</a:t>
            </a:r>
            <a:endParaRPr lang="hu-HU" dirty="0"/>
          </a:p>
          <a:p>
            <a:r>
              <a:rPr lang="hu-HU" dirty="0"/>
              <a:t>támogatási kérelemhez csatolt képzési tervben foglaltak megvalósításához szükséges személyi, tárgyi és egyéb feltételek megteremtése, eljárások, módszertanok, stratégiák kidolgozása, munkavállalói képzési igények felmérése;</a:t>
            </a:r>
          </a:p>
          <a:p>
            <a:r>
              <a:rPr lang="hu-HU" dirty="0"/>
              <a:t>belső képzések esetében képzési program, tananyag, kidolgozása</a:t>
            </a:r>
          </a:p>
          <a:p>
            <a:r>
              <a:rPr lang="hu-HU" b="1" dirty="0"/>
              <a:t>c) A projekt menedzsmentjével kapcsolatos tevékenységek</a:t>
            </a:r>
            <a:endParaRPr lang="hu-HU" dirty="0"/>
          </a:p>
          <a:p>
            <a:r>
              <a:rPr lang="hu-HU" dirty="0"/>
              <a:t>    </a:t>
            </a:r>
            <a:r>
              <a:rPr lang="hu-HU" dirty="0" err="1"/>
              <a:t>ca</a:t>
            </a:r>
            <a:r>
              <a:rPr lang="hu-HU" dirty="0"/>
              <a:t>) Projektmunkatárs, munkatársak (projektmenedzser, pénzügyi menedzser) biztosítása.</a:t>
            </a:r>
          </a:p>
          <a:p>
            <a:r>
              <a:rPr lang="hu-HU" dirty="0"/>
              <a:t>    </a:t>
            </a:r>
            <a:r>
              <a:rPr lang="hu-HU" dirty="0" err="1"/>
              <a:t>cb</a:t>
            </a:r>
            <a:r>
              <a:rPr lang="hu-HU" dirty="0"/>
              <a:t>) A projektmenedzsmenti feladatok ellátását támogató adminisztrációs munkatársak alkalmazása.</a:t>
            </a:r>
          </a:p>
          <a:p>
            <a:r>
              <a:rPr lang="hu-HU" b="1" dirty="0"/>
              <a:t>d) Képzések szervezéséhez, lebonyolításához szükséges szakmai megvalósító(k) alkalmazása, biztosítása.</a:t>
            </a:r>
            <a:endParaRPr lang="hu-HU" dirty="0"/>
          </a:p>
          <a:p>
            <a:endParaRPr lang="hu-HU" dirty="0" smtClean="0"/>
          </a:p>
          <a:p>
            <a:r>
              <a:rPr lang="hu-HU" b="1" dirty="0"/>
              <a:t>Kötelező vállalások</a:t>
            </a:r>
          </a:p>
          <a:p>
            <a:r>
              <a:rPr lang="hu-HU" dirty="0"/>
              <a:t>A képzésben résztvevők közül a </a:t>
            </a:r>
            <a:r>
              <a:rPr lang="hu-HU" dirty="0" smtClean="0"/>
              <a:t>hátrányos </a:t>
            </a:r>
            <a:r>
              <a:rPr lang="hu-HU" dirty="0"/>
              <a:t>helyzetű munkavállalók </a:t>
            </a:r>
            <a:r>
              <a:rPr lang="hu-HU" dirty="0" smtClean="0"/>
              <a:t>száma </a:t>
            </a:r>
            <a:r>
              <a:rPr lang="hu-HU" dirty="0"/>
              <a:t>középvállalkozás esetén a képzésben résztvevők **min. 5%-a, de legalább 2 fő **.</a:t>
            </a:r>
          </a:p>
          <a:p>
            <a:r>
              <a:rPr lang="hu-HU" dirty="0"/>
              <a:t>A képzés során tanúsítványt, bizonyítványt szerző munkavállalók min. 80%-</a:t>
            </a:r>
            <a:r>
              <a:rPr lang="hu-HU" dirty="0" err="1"/>
              <a:t>ának</a:t>
            </a:r>
            <a:r>
              <a:rPr lang="hu-HU" dirty="0"/>
              <a:t> </a:t>
            </a:r>
            <a:r>
              <a:rPr lang="hu-HU" b="1" dirty="0"/>
              <a:t>a projekt fizikai befejezéséig történő </a:t>
            </a:r>
            <a:r>
              <a:rPr lang="hu-HU" b="1" dirty="0" err="1"/>
              <a:t>továbbfoglalkoztatását</a:t>
            </a:r>
            <a:r>
              <a:rPr lang="hu-HU" b="1" dirty="0"/>
              <a:t> biztosítani kell</a:t>
            </a:r>
            <a:r>
              <a:rPr lang="hu-HU" dirty="0"/>
              <a:t>, ugyanakkor a fenntartási időszakban (a projekt megvalósítását követő 3 év) NINCS LÉTSZÁMTARTÁSI KÖTELEZETTSÉG.</a:t>
            </a:r>
          </a:p>
          <a:p>
            <a:endParaRPr lang="hu-HU" dirty="0"/>
          </a:p>
        </p:txBody>
      </p:sp>
    </p:spTree>
    <p:extLst>
      <p:ext uri="{BB962C8B-B14F-4D97-AF65-F5344CB8AC3E}">
        <p14:creationId xmlns:p14="http://schemas.microsoft.com/office/powerpoint/2010/main" val="4180907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ím 2"/>
          <p:cNvSpPr>
            <a:spLocks noGrp="1"/>
          </p:cNvSpPr>
          <p:nvPr>
            <p:ph type="title"/>
          </p:nvPr>
        </p:nvSpPr>
        <p:spPr>
          <a:xfrm>
            <a:off x="838200" y="2205800"/>
            <a:ext cx="10515600" cy="1986190"/>
          </a:xfrm>
        </p:spPr>
        <p:txBody>
          <a:bodyPr>
            <a:normAutofit/>
          </a:bodyPr>
          <a:lstStyle/>
          <a:p>
            <a:pPr algn="ctr"/>
            <a:r>
              <a:rPr lang="hu-HU" sz="7200" b="1" dirty="0" smtClean="0"/>
              <a:t>Köszönöm a figyelmet!</a:t>
            </a:r>
            <a:endParaRPr lang="hu-HU" sz="7200" b="1" dirty="0"/>
          </a:p>
        </p:txBody>
      </p:sp>
      <p:sp>
        <p:nvSpPr>
          <p:cNvPr id="4" name="Tartalom helye 3"/>
          <p:cNvSpPr>
            <a:spLocks noGrp="1"/>
          </p:cNvSpPr>
          <p:nvPr>
            <p:ph idx="1"/>
          </p:nvPr>
        </p:nvSpPr>
        <p:spPr>
          <a:xfrm>
            <a:off x="838200" y="4750129"/>
            <a:ext cx="10515600" cy="1426833"/>
          </a:xfrm>
        </p:spPr>
        <p:txBody>
          <a:bodyPr>
            <a:normAutofit lnSpcReduction="10000"/>
          </a:bodyPr>
          <a:lstStyle/>
          <a:p>
            <a:r>
              <a:rPr lang="hu-HU" dirty="0" smtClean="0">
                <a:hlinkClick r:id="rId2"/>
              </a:rPr>
              <a:t>www.nyugatpannon.hu</a:t>
            </a:r>
            <a:endParaRPr lang="hu-HU" dirty="0" smtClean="0"/>
          </a:p>
          <a:p>
            <a:endParaRPr lang="hu-HU" dirty="0" smtClean="0"/>
          </a:p>
          <a:p>
            <a:r>
              <a:rPr lang="hu-HU" dirty="0" smtClean="0">
                <a:hlinkClick r:id="rId3"/>
              </a:rPr>
              <a:t>palyazat@nyugatpannon.hu</a:t>
            </a:r>
            <a:endParaRPr lang="hu-HU" dirty="0" smtClean="0"/>
          </a:p>
          <a:p>
            <a:endParaRPr lang="hu-HU" dirty="0"/>
          </a:p>
        </p:txBody>
      </p:sp>
    </p:spTree>
    <p:extLst>
      <p:ext uri="{BB962C8B-B14F-4D97-AF65-F5344CB8AC3E}">
        <p14:creationId xmlns:p14="http://schemas.microsoft.com/office/powerpoint/2010/main" val="235704269"/>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TotalTime>
  <Words>2210</Words>
  <Application>Microsoft Office PowerPoint</Application>
  <PresentationFormat>Szélesvásznú</PresentationFormat>
  <Paragraphs>335</Paragraphs>
  <Slides>35</Slides>
  <Notes>0</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35</vt:i4>
      </vt:variant>
    </vt:vector>
  </HeadingPairs>
  <TitlesOfParts>
    <vt:vector size="39" baseType="lpstr">
      <vt:lpstr>Arial</vt:lpstr>
      <vt:lpstr>Calibri</vt:lpstr>
      <vt:lpstr>Calibri Light</vt:lpstr>
      <vt:lpstr>Office-téma</vt:lpstr>
      <vt:lpstr> Pályázati fórum   Vas Megyei Kereskedelmi és Iparkamara </vt:lpstr>
      <vt:lpstr> GINOP-3.2.2-8.2.4-16 Vállalati komplex infokommunikációs és mobilfejlesztések, felhőalapú online üzleti szolgáltatások terjesztésének támogatása</vt:lpstr>
      <vt:lpstr>PowerPoint-bemutató</vt:lpstr>
      <vt:lpstr>PowerPoint-bemutató</vt:lpstr>
      <vt:lpstr>PowerPoint-bemutató</vt:lpstr>
      <vt:lpstr>GINOP-4.1.1-8.4.4-16  (felfüggesztve) Megújuló energia használatával megvalósuló épületenergetikai fejlesztések támogatása kombinált hiteltermékkel </vt:lpstr>
      <vt:lpstr>GINOP-4.1.2-17  (várható megjelenés 2018. február) Megújuló energia használatával megvalósuló épületenergetikai fejlesztések támogatása </vt:lpstr>
      <vt:lpstr>PowerPoint-bemutató</vt:lpstr>
      <vt:lpstr>PowerPoint-bemutató</vt:lpstr>
      <vt:lpstr>PowerPoint-bemutató</vt:lpstr>
      <vt:lpstr>PowerPoint-bemutató</vt:lpstr>
      <vt:lpstr>  GINOP-5.2.4-16 Gyakornoki program pályakezdők támogatására   </vt:lpstr>
      <vt:lpstr>PowerPoint-bemutató</vt:lpstr>
      <vt:lpstr>PowerPoint-bemutató</vt:lpstr>
      <vt:lpstr>Az építőipari ágazat technológiai korszerűsítésére, hatékonyságának növelésére irányuló támogatás</vt:lpstr>
      <vt:lpstr>PowerPoint-bemutató</vt:lpstr>
      <vt:lpstr>PowerPoint-bemutató</vt:lpstr>
      <vt:lpstr>PowerPoint-bemutató</vt:lpstr>
      <vt:lpstr>TFC-1.1.1-2017 Kisfaludy Szálláshelyfejlesztési Konstrukció – panziók fejlesztése </vt:lpstr>
      <vt:lpstr>PowerPoint-bemutató</vt:lpstr>
      <vt:lpstr>PowerPoint-bemutató</vt:lpstr>
      <vt:lpstr>PowerPoint-bemutató</vt:lpstr>
      <vt:lpstr>PowerPoint-bemutató</vt:lpstr>
      <vt:lpstr>TFC-1.1.2-2018 Szállodafejlesztés – Sopron-Fertő kiemelt turisztikai fejlesztési térségben</vt:lpstr>
      <vt:lpstr>PowerPoint-bemutató</vt:lpstr>
      <vt:lpstr>PowerPoint-bemutató</vt:lpstr>
      <vt:lpstr>PowerPoint-bemutató</vt:lpstr>
      <vt:lpstr>PowerPoint-bemutató</vt:lpstr>
      <vt:lpstr>TFC-1.1.2-2018 Szállodafejlesztés – Balaton kiemelt turisztikai fejlesztési térségben</vt:lpstr>
      <vt:lpstr>PowerPoint-bemutató</vt:lpstr>
      <vt:lpstr>GINOP - 6.1.6 - 17  Munkahelyi képzések támogatása mikro-, kis- és középvállalatok munkavállalói számára </vt:lpstr>
      <vt:lpstr>PowerPoint-bemutató</vt:lpstr>
      <vt:lpstr>PowerPoint-bemutató</vt:lpstr>
      <vt:lpstr>PowerPoint-bemutató</vt:lpstr>
      <vt:lpstr>Köszönöm a figyelmet!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PowerPoint-bemutató</dc:title>
  <dc:creator>Pintér Zsolt</dc:creator>
  <cp:lastModifiedBy>Pintér Zsolt</cp:lastModifiedBy>
  <cp:revision>42</cp:revision>
  <dcterms:created xsi:type="dcterms:W3CDTF">2018-02-06T08:54:10Z</dcterms:created>
  <dcterms:modified xsi:type="dcterms:W3CDTF">2018-02-08T07:36:34Z</dcterms:modified>
</cp:coreProperties>
</file>